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61" r:id="rId4"/>
    <p:sldId id="262" r:id="rId5"/>
    <p:sldId id="264" r:id="rId6"/>
  </p:sldIdLst>
  <p:sldSz cx="10163175" cy="7621588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00FF"/>
    <a:srgbClr val="DCDC94"/>
    <a:srgbClr val="EFCB8F"/>
    <a:srgbClr val="A2CEE4"/>
    <a:srgbClr val="7F91B7"/>
    <a:srgbClr val="889F90"/>
    <a:srgbClr val="DD9415"/>
    <a:srgbClr val="054479"/>
    <a:srgbClr val="2B5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0" autoAdjust="0"/>
    <p:restoredTop sz="94600"/>
  </p:normalViewPr>
  <p:slideViewPr>
    <p:cSldViewPr snapToGrid="0" snapToObjects="1">
      <p:cViewPr varScale="1">
        <p:scale>
          <a:sx n="75" d="100"/>
          <a:sy n="75" d="100"/>
        </p:scale>
        <p:origin x="-1694" y="-86"/>
      </p:cViewPr>
      <p:guideLst>
        <p:guide orient="horz" pos="2400"/>
        <p:guide pos="32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96E7D-206E-460C-BF4E-DE967068EED4}" type="doc">
      <dgm:prSet loTypeId="urn:microsoft.com/office/officeart/2005/8/layout/radial4" loCatId="relationship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nb-NO"/>
        </a:p>
      </dgm:t>
    </dgm:pt>
    <dgm:pt modelId="{A5D9601F-C68F-412C-84BC-907FE8D45100}">
      <dgm:prSet phldrT="[Tekst]" custT="1"/>
      <dgm:spPr/>
      <dgm:t>
        <a:bodyPr/>
        <a:lstStyle/>
        <a:p>
          <a:r>
            <a:rPr lang="en-US" sz="2400" dirty="0" smtClean="0"/>
            <a:t>A meeting place for the exchange of knowledge, experience, insights and practical models for initial literacy training</a:t>
          </a:r>
          <a:endParaRPr lang="nb-NO" sz="2400" dirty="0"/>
        </a:p>
      </dgm:t>
    </dgm:pt>
    <dgm:pt modelId="{FB3F177D-FEEB-44D5-9BEA-BB1683A13DAA}" type="parTrans" cxnId="{0C44F9CF-869A-4113-8E7E-0AD67FA03E7A}">
      <dgm:prSet/>
      <dgm:spPr/>
      <dgm:t>
        <a:bodyPr/>
        <a:lstStyle/>
        <a:p>
          <a:endParaRPr lang="nb-NO"/>
        </a:p>
      </dgm:t>
    </dgm:pt>
    <dgm:pt modelId="{8B64B52E-0221-40A0-9646-D6F2BE179020}" type="sibTrans" cxnId="{0C44F9CF-869A-4113-8E7E-0AD67FA03E7A}">
      <dgm:prSet/>
      <dgm:spPr/>
      <dgm:t>
        <a:bodyPr/>
        <a:lstStyle/>
        <a:p>
          <a:endParaRPr lang="nb-NO"/>
        </a:p>
      </dgm:t>
    </dgm:pt>
    <dgm:pt modelId="{D42A17F9-A9B0-4A2A-B126-09744E30BF8C}">
      <dgm:prSet phldrT="[Tekst]" custT="1"/>
      <dgm:spPr/>
      <dgm:t>
        <a:bodyPr/>
        <a:lstStyle/>
        <a:p>
          <a:r>
            <a:rPr lang="en-US" sz="2400" dirty="0" smtClean="0"/>
            <a:t>Strengths and weaknesses in the </a:t>
          </a:r>
          <a:r>
            <a:rPr lang="en-US" sz="2400" dirty="0" err="1" smtClean="0"/>
            <a:t>implemen-tation</a:t>
          </a:r>
          <a:endParaRPr lang="nb-NO" sz="2400" dirty="0"/>
        </a:p>
      </dgm:t>
    </dgm:pt>
    <dgm:pt modelId="{2633BEAA-442F-4CC1-BF56-E539B4924A5F}" type="parTrans" cxnId="{FEA10089-A113-43AC-BD44-1DAA897CC297}">
      <dgm:prSet/>
      <dgm:spPr/>
      <dgm:t>
        <a:bodyPr/>
        <a:lstStyle/>
        <a:p>
          <a:endParaRPr lang="nb-NO"/>
        </a:p>
      </dgm:t>
    </dgm:pt>
    <dgm:pt modelId="{48013772-BCD0-4A3D-8FFA-3ACA1EFEE967}" type="sibTrans" cxnId="{FEA10089-A113-43AC-BD44-1DAA897CC297}">
      <dgm:prSet/>
      <dgm:spPr/>
      <dgm:t>
        <a:bodyPr/>
        <a:lstStyle/>
        <a:p>
          <a:endParaRPr lang="nb-NO"/>
        </a:p>
      </dgm:t>
    </dgm:pt>
    <dgm:pt modelId="{EEDB9A97-CEC4-4CF0-98AC-6064222E3DCC}">
      <dgm:prSet phldrT="[Tekst]" custT="1"/>
      <dgm:spPr/>
      <dgm:t>
        <a:bodyPr/>
        <a:lstStyle/>
        <a:p>
          <a:r>
            <a:rPr lang="en-US" sz="2400" dirty="0" smtClean="0"/>
            <a:t>Successful and transferable  approaches, models and tools</a:t>
          </a:r>
          <a:endParaRPr lang="nb-NO" sz="2400" dirty="0"/>
        </a:p>
      </dgm:t>
    </dgm:pt>
    <dgm:pt modelId="{964CCE8D-744A-4B4D-974F-7F16A074D03A}" type="parTrans" cxnId="{905146A2-F2D0-4840-BD60-2C7F72A9FF28}">
      <dgm:prSet/>
      <dgm:spPr/>
      <dgm:t>
        <a:bodyPr/>
        <a:lstStyle/>
        <a:p>
          <a:endParaRPr lang="nb-NO"/>
        </a:p>
      </dgm:t>
    </dgm:pt>
    <dgm:pt modelId="{A9BE80D5-70BB-4D62-A336-1722F7DBF7DB}" type="sibTrans" cxnId="{905146A2-F2D0-4840-BD60-2C7F72A9FF28}">
      <dgm:prSet/>
      <dgm:spPr/>
      <dgm:t>
        <a:bodyPr/>
        <a:lstStyle/>
        <a:p>
          <a:endParaRPr lang="nb-NO"/>
        </a:p>
      </dgm:t>
    </dgm:pt>
    <dgm:pt modelId="{2B2C1132-2F34-44DA-8EB4-C1896C0C0E19}">
      <dgm:prSet phldrT="[Tekst]" custT="1"/>
      <dgm:spPr/>
      <dgm:t>
        <a:bodyPr/>
        <a:lstStyle/>
        <a:p>
          <a:r>
            <a:rPr lang="en-US" sz="2400" dirty="0" err="1" smtClean="0"/>
            <a:t>Professionalisation</a:t>
          </a:r>
          <a:r>
            <a:rPr lang="en-US" sz="2400" dirty="0" smtClean="0"/>
            <a:t> of teaching staff – models, approaches, improvement</a:t>
          </a:r>
          <a:endParaRPr lang="nb-NO" sz="2400" dirty="0"/>
        </a:p>
      </dgm:t>
    </dgm:pt>
    <dgm:pt modelId="{F43FB86B-EFFC-4851-AFDD-10B1BC990565}" type="parTrans" cxnId="{EFD42861-18FE-44C7-959B-66F20EFEE75D}">
      <dgm:prSet/>
      <dgm:spPr/>
      <dgm:t>
        <a:bodyPr/>
        <a:lstStyle/>
        <a:p>
          <a:endParaRPr lang="nb-NO"/>
        </a:p>
      </dgm:t>
    </dgm:pt>
    <dgm:pt modelId="{E2DD8264-3A5B-4432-B296-382F0F2B2B2E}" type="sibTrans" cxnId="{EFD42861-18FE-44C7-959B-66F20EFEE75D}">
      <dgm:prSet/>
      <dgm:spPr/>
      <dgm:t>
        <a:bodyPr/>
        <a:lstStyle/>
        <a:p>
          <a:endParaRPr lang="nb-NO"/>
        </a:p>
      </dgm:t>
    </dgm:pt>
    <dgm:pt modelId="{D4B38EF9-3AA1-4607-B149-3019895C404D}">
      <dgm:prSet custT="1"/>
      <dgm:spPr/>
      <dgm:t>
        <a:bodyPr/>
        <a:lstStyle/>
        <a:p>
          <a:r>
            <a:rPr lang="en-US" sz="2400" dirty="0" smtClean="0"/>
            <a:t>Recommendations for further study, research and development </a:t>
          </a:r>
          <a:endParaRPr lang="nb-NO" sz="2400" dirty="0"/>
        </a:p>
      </dgm:t>
    </dgm:pt>
    <dgm:pt modelId="{DB4776D7-5A7D-431C-AB6C-E5862D928A77}" type="parTrans" cxnId="{3BB6439F-6368-4579-B49B-0CA71EB1689A}">
      <dgm:prSet/>
      <dgm:spPr/>
      <dgm:t>
        <a:bodyPr/>
        <a:lstStyle/>
        <a:p>
          <a:endParaRPr lang="nb-NO"/>
        </a:p>
      </dgm:t>
    </dgm:pt>
    <dgm:pt modelId="{0B2722F0-32F1-4C7D-830F-EC9EA01559AA}" type="sibTrans" cxnId="{3BB6439F-6368-4579-B49B-0CA71EB1689A}">
      <dgm:prSet/>
      <dgm:spPr/>
      <dgm:t>
        <a:bodyPr/>
        <a:lstStyle/>
        <a:p>
          <a:endParaRPr lang="nb-NO"/>
        </a:p>
      </dgm:t>
    </dgm:pt>
    <dgm:pt modelId="{C9185B86-8CF8-4D5D-BA3A-6B52583F3804}" type="pres">
      <dgm:prSet presAssocID="{2F396E7D-206E-460C-BF4E-DE967068EE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6C8AAC17-AB83-4250-A259-204FB0F938F5}" type="pres">
      <dgm:prSet presAssocID="{A5D9601F-C68F-412C-84BC-907FE8D45100}" presName="centerShape" presStyleLbl="node0" presStyleIdx="0" presStyleCnt="1" custScaleX="132410" custScaleY="140036" custLinFactNeighborX="-1950" custLinFactNeighborY="-1769"/>
      <dgm:spPr/>
      <dgm:t>
        <a:bodyPr/>
        <a:lstStyle/>
        <a:p>
          <a:endParaRPr lang="nb-NO"/>
        </a:p>
      </dgm:t>
    </dgm:pt>
    <dgm:pt modelId="{EC2AD585-F876-4189-A898-34E00E28C458}" type="pres">
      <dgm:prSet presAssocID="{2633BEAA-442F-4CC1-BF56-E539B4924A5F}" presName="parTrans" presStyleLbl="bgSibTrans2D1" presStyleIdx="0" presStyleCnt="4"/>
      <dgm:spPr/>
      <dgm:t>
        <a:bodyPr/>
        <a:lstStyle/>
        <a:p>
          <a:endParaRPr lang="nb-NO"/>
        </a:p>
      </dgm:t>
    </dgm:pt>
    <dgm:pt modelId="{07D89E56-F087-4DF0-A1C5-A90CD7AE6A85}" type="pres">
      <dgm:prSet presAssocID="{D42A17F9-A9B0-4A2A-B126-09744E30BF8C}" presName="node" presStyleLbl="node1" presStyleIdx="0" presStyleCnt="4" custScaleX="90447" custScaleY="122754" custRadScaleRad="92498" custRadScaleInc="-4404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F73BDB3-AA9A-476E-8DFC-8ED72CE1F164}" type="pres">
      <dgm:prSet presAssocID="{964CCE8D-744A-4B4D-974F-7F16A074D03A}" presName="parTrans" presStyleLbl="bgSibTrans2D1" presStyleIdx="1" presStyleCnt="4"/>
      <dgm:spPr/>
      <dgm:t>
        <a:bodyPr/>
        <a:lstStyle/>
        <a:p>
          <a:endParaRPr lang="nb-NO"/>
        </a:p>
      </dgm:t>
    </dgm:pt>
    <dgm:pt modelId="{499B5CC0-3503-4921-B115-0F9BA23E538F}" type="pres">
      <dgm:prSet presAssocID="{EEDB9A97-CEC4-4CF0-98AC-6064222E3DCC}" presName="node" presStyleLbl="node1" presStyleIdx="1" presStyleCnt="4" custRadScaleRad="98190" custRadScaleInc="-2090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CDED25B-463E-403F-B8DD-34636B64445C}" type="pres">
      <dgm:prSet presAssocID="{F43FB86B-EFFC-4851-AFDD-10B1BC990565}" presName="parTrans" presStyleLbl="bgSibTrans2D1" presStyleIdx="2" presStyleCnt="4"/>
      <dgm:spPr/>
      <dgm:t>
        <a:bodyPr/>
        <a:lstStyle/>
        <a:p>
          <a:endParaRPr lang="nb-NO"/>
        </a:p>
      </dgm:t>
    </dgm:pt>
    <dgm:pt modelId="{FD7C4282-13E9-4C9B-82B8-EC2DE738D6D8}" type="pres">
      <dgm:prSet presAssocID="{2B2C1132-2F34-44DA-8EB4-C1896C0C0E19}" presName="node" presStyleLbl="node1" presStyleIdx="2" presStyleCnt="4" custScaleX="139431" custRadScaleRad="100634" custRadScaleInc="2550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0DB42B8-54B5-47B1-8902-578AE7CF9AF1}" type="pres">
      <dgm:prSet presAssocID="{DB4776D7-5A7D-431C-AB6C-E5862D928A77}" presName="parTrans" presStyleLbl="bgSibTrans2D1" presStyleIdx="3" presStyleCnt="4"/>
      <dgm:spPr/>
      <dgm:t>
        <a:bodyPr/>
        <a:lstStyle/>
        <a:p>
          <a:endParaRPr lang="nb-NO"/>
        </a:p>
      </dgm:t>
    </dgm:pt>
    <dgm:pt modelId="{B69A8D3C-B764-4B12-963D-48CD2E7E8C43}" type="pres">
      <dgm:prSet presAssocID="{D4B38EF9-3AA1-4607-B149-3019895C404D}" presName="node" presStyleLbl="node1" presStyleIdx="3" presStyleCnt="4" custScaleX="116319" custScaleY="103124" custRadScaleRad="97001" custRadScaleInc="1097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9CCF1AC9-24BF-4E95-91AA-519EEAB0DEDD}" type="presOf" srcId="{D4B38EF9-3AA1-4607-B149-3019895C404D}" destId="{B69A8D3C-B764-4B12-963D-48CD2E7E8C43}" srcOrd="0" destOrd="0" presId="urn:microsoft.com/office/officeart/2005/8/layout/radial4"/>
    <dgm:cxn modelId="{6196B9E9-6C51-4265-A040-CD5F140292A5}" type="presOf" srcId="{F43FB86B-EFFC-4851-AFDD-10B1BC990565}" destId="{ACDED25B-463E-403F-B8DD-34636B64445C}" srcOrd="0" destOrd="0" presId="urn:microsoft.com/office/officeart/2005/8/layout/radial4"/>
    <dgm:cxn modelId="{E44F83C1-2898-414F-98D0-2B793D4E2CB2}" type="presOf" srcId="{A5D9601F-C68F-412C-84BC-907FE8D45100}" destId="{6C8AAC17-AB83-4250-A259-204FB0F938F5}" srcOrd="0" destOrd="0" presId="urn:microsoft.com/office/officeart/2005/8/layout/radial4"/>
    <dgm:cxn modelId="{71ED580C-BFC9-457B-9D03-66FC977A3B93}" type="presOf" srcId="{EEDB9A97-CEC4-4CF0-98AC-6064222E3DCC}" destId="{499B5CC0-3503-4921-B115-0F9BA23E538F}" srcOrd="0" destOrd="0" presId="urn:microsoft.com/office/officeart/2005/8/layout/radial4"/>
    <dgm:cxn modelId="{3BB6439F-6368-4579-B49B-0CA71EB1689A}" srcId="{A5D9601F-C68F-412C-84BC-907FE8D45100}" destId="{D4B38EF9-3AA1-4607-B149-3019895C404D}" srcOrd="3" destOrd="0" parTransId="{DB4776D7-5A7D-431C-AB6C-E5862D928A77}" sibTransId="{0B2722F0-32F1-4C7D-830F-EC9EA01559AA}"/>
    <dgm:cxn modelId="{905146A2-F2D0-4840-BD60-2C7F72A9FF28}" srcId="{A5D9601F-C68F-412C-84BC-907FE8D45100}" destId="{EEDB9A97-CEC4-4CF0-98AC-6064222E3DCC}" srcOrd="1" destOrd="0" parTransId="{964CCE8D-744A-4B4D-974F-7F16A074D03A}" sibTransId="{A9BE80D5-70BB-4D62-A336-1722F7DBF7DB}"/>
    <dgm:cxn modelId="{33830FDC-034C-40A5-8F87-5E99BB2C2B05}" type="presOf" srcId="{964CCE8D-744A-4B4D-974F-7F16A074D03A}" destId="{1F73BDB3-AA9A-476E-8DFC-8ED72CE1F164}" srcOrd="0" destOrd="0" presId="urn:microsoft.com/office/officeart/2005/8/layout/radial4"/>
    <dgm:cxn modelId="{4A1781D0-8F35-4E44-A379-7FCEE23148F9}" type="presOf" srcId="{2633BEAA-442F-4CC1-BF56-E539B4924A5F}" destId="{EC2AD585-F876-4189-A898-34E00E28C458}" srcOrd="0" destOrd="0" presId="urn:microsoft.com/office/officeart/2005/8/layout/radial4"/>
    <dgm:cxn modelId="{EDB68A56-4452-427B-A0EF-2D26857DDD62}" type="presOf" srcId="{2B2C1132-2F34-44DA-8EB4-C1896C0C0E19}" destId="{FD7C4282-13E9-4C9B-82B8-EC2DE738D6D8}" srcOrd="0" destOrd="0" presId="urn:microsoft.com/office/officeart/2005/8/layout/radial4"/>
    <dgm:cxn modelId="{0C44F9CF-869A-4113-8E7E-0AD67FA03E7A}" srcId="{2F396E7D-206E-460C-BF4E-DE967068EED4}" destId="{A5D9601F-C68F-412C-84BC-907FE8D45100}" srcOrd="0" destOrd="0" parTransId="{FB3F177D-FEEB-44D5-9BEA-BB1683A13DAA}" sibTransId="{8B64B52E-0221-40A0-9646-D6F2BE179020}"/>
    <dgm:cxn modelId="{D4237818-7767-4E80-A167-F754737892E4}" type="presOf" srcId="{2F396E7D-206E-460C-BF4E-DE967068EED4}" destId="{C9185B86-8CF8-4D5D-BA3A-6B52583F3804}" srcOrd="0" destOrd="0" presId="urn:microsoft.com/office/officeart/2005/8/layout/radial4"/>
    <dgm:cxn modelId="{87BCB24B-6C07-4587-B0C7-B96F90484855}" type="presOf" srcId="{DB4776D7-5A7D-431C-AB6C-E5862D928A77}" destId="{30DB42B8-54B5-47B1-8902-578AE7CF9AF1}" srcOrd="0" destOrd="0" presId="urn:microsoft.com/office/officeart/2005/8/layout/radial4"/>
    <dgm:cxn modelId="{EFD42861-18FE-44C7-959B-66F20EFEE75D}" srcId="{A5D9601F-C68F-412C-84BC-907FE8D45100}" destId="{2B2C1132-2F34-44DA-8EB4-C1896C0C0E19}" srcOrd="2" destOrd="0" parTransId="{F43FB86B-EFFC-4851-AFDD-10B1BC990565}" sibTransId="{E2DD8264-3A5B-4432-B296-382F0F2B2B2E}"/>
    <dgm:cxn modelId="{F752E06A-078D-43B3-9BDB-B5284E0B2289}" type="presOf" srcId="{D42A17F9-A9B0-4A2A-B126-09744E30BF8C}" destId="{07D89E56-F087-4DF0-A1C5-A90CD7AE6A85}" srcOrd="0" destOrd="0" presId="urn:microsoft.com/office/officeart/2005/8/layout/radial4"/>
    <dgm:cxn modelId="{FEA10089-A113-43AC-BD44-1DAA897CC297}" srcId="{A5D9601F-C68F-412C-84BC-907FE8D45100}" destId="{D42A17F9-A9B0-4A2A-B126-09744E30BF8C}" srcOrd="0" destOrd="0" parTransId="{2633BEAA-442F-4CC1-BF56-E539B4924A5F}" sibTransId="{48013772-BCD0-4A3D-8FFA-3ACA1EFEE967}"/>
    <dgm:cxn modelId="{54B2828C-8734-46A3-B074-92509056D8EB}" type="presParOf" srcId="{C9185B86-8CF8-4D5D-BA3A-6B52583F3804}" destId="{6C8AAC17-AB83-4250-A259-204FB0F938F5}" srcOrd="0" destOrd="0" presId="urn:microsoft.com/office/officeart/2005/8/layout/radial4"/>
    <dgm:cxn modelId="{3982BBD2-1A11-4207-B321-6481EDEE1354}" type="presParOf" srcId="{C9185B86-8CF8-4D5D-BA3A-6B52583F3804}" destId="{EC2AD585-F876-4189-A898-34E00E28C458}" srcOrd="1" destOrd="0" presId="urn:microsoft.com/office/officeart/2005/8/layout/radial4"/>
    <dgm:cxn modelId="{B57C749F-5F9C-4294-97F7-AFD3120A7D79}" type="presParOf" srcId="{C9185B86-8CF8-4D5D-BA3A-6B52583F3804}" destId="{07D89E56-F087-4DF0-A1C5-A90CD7AE6A85}" srcOrd="2" destOrd="0" presId="urn:microsoft.com/office/officeart/2005/8/layout/radial4"/>
    <dgm:cxn modelId="{40031DA5-F945-4C2E-BFBE-E02194679A0D}" type="presParOf" srcId="{C9185B86-8CF8-4D5D-BA3A-6B52583F3804}" destId="{1F73BDB3-AA9A-476E-8DFC-8ED72CE1F164}" srcOrd="3" destOrd="0" presId="urn:microsoft.com/office/officeart/2005/8/layout/radial4"/>
    <dgm:cxn modelId="{D169033C-2CE6-4AC8-AEEF-6AE0C7D6E822}" type="presParOf" srcId="{C9185B86-8CF8-4D5D-BA3A-6B52583F3804}" destId="{499B5CC0-3503-4921-B115-0F9BA23E538F}" srcOrd="4" destOrd="0" presId="urn:microsoft.com/office/officeart/2005/8/layout/radial4"/>
    <dgm:cxn modelId="{79ADE1E9-FAE3-42A5-8D74-8633745ED89F}" type="presParOf" srcId="{C9185B86-8CF8-4D5D-BA3A-6B52583F3804}" destId="{ACDED25B-463E-403F-B8DD-34636B64445C}" srcOrd="5" destOrd="0" presId="urn:microsoft.com/office/officeart/2005/8/layout/radial4"/>
    <dgm:cxn modelId="{7E01A375-494A-4E64-B6EF-E3700D6F9E90}" type="presParOf" srcId="{C9185B86-8CF8-4D5D-BA3A-6B52583F3804}" destId="{FD7C4282-13E9-4C9B-82B8-EC2DE738D6D8}" srcOrd="6" destOrd="0" presId="urn:microsoft.com/office/officeart/2005/8/layout/radial4"/>
    <dgm:cxn modelId="{D5190E0B-D8D5-49F3-AA1C-1B5E7615D0EC}" type="presParOf" srcId="{C9185B86-8CF8-4D5D-BA3A-6B52583F3804}" destId="{30DB42B8-54B5-47B1-8902-578AE7CF9AF1}" srcOrd="7" destOrd="0" presId="urn:microsoft.com/office/officeart/2005/8/layout/radial4"/>
    <dgm:cxn modelId="{7476E71A-6C63-4658-B428-D6E000A7D00F}" type="presParOf" srcId="{C9185B86-8CF8-4D5D-BA3A-6B52583F3804}" destId="{B69A8D3C-B764-4B12-963D-48CD2E7E8C4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AAC17-AB83-4250-A259-204FB0F938F5}">
      <dsp:nvSpPr>
        <dsp:cNvPr id="0" name=""/>
        <dsp:cNvSpPr/>
      </dsp:nvSpPr>
      <dsp:spPr>
        <a:xfrm>
          <a:off x="2941825" y="2386529"/>
          <a:ext cx="3630974" cy="3840095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meeting place for the exchange of knowledge, experience, insights and practical models for initial literacy training</a:t>
          </a:r>
          <a:endParaRPr lang="nb-NO" sz="2400" kern="1200" dirty="0"/>
        </a:p>
      </dsp:txBody>
      <dsp:txXfrm>
        <a:off x="3473569" y="2948898"/>
        <a:ext cx="2567486" cy="2715357"/>
      </dsp:txXfrm>
    </dsp:sp>
    <dsp:sp modelId="{EC2AD585-F876-4189-A898-34E00E28C458}">
      <dsp:nvSpPr>
        <dsp:cNvPr id="0" name=""/>
        <dsp:cNvSpPr/>
      </dsp:nvSpPr>
      <dsp:spPr>
        <a:xfrm rot="10361919">
          <a:off x="1302159" y="4258015"/>
          <a:ext cx="1568647" cy="7815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D89E56-F087-4DF0-A1C5-A90CD7AE6A85}">
      <dsp:nvSpPr>
        <dsp:cNvPr id="0" name=""/>
        <dsp:cNvSpPr/>
      </dsp:nvSpPr>
      <dsp:spPr>
        <a:xfrm>
          <a:off x="130397" y="3469310"/>
          <a:ext cx="2356243" cy="2558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Strengths and weaknesses in the </a:t>
          </a:r>
          <a:r>
            <a:rPr lang="en-US" sz="2400" kern="1200" dirty="0" err="1" smtClean="0"/>
            <a:t>implemen-tation</a:t>
          </a:r>
          <a:endParaRPr lang="nb-NO" sz="2400" kern="1200" dirty="0"/>
        </a:p>
      </dsp:txBody>
      <dsp:txXfrm>
        <a:off x="199409" y="3538322"/>
        <a:ext cx="2218219" cy="2420276"/>
      </dsp:txXfrm>
    </dsp:sp>
    <dsp:sp modelId="{1F73BDB3-AA9A-476E-8DFC-8ED72CE1F164}">
      <dsp:nvSpPr>
        <dsp:cNvPr id="0" name=""/>
        <dsp:cNvSpPr/>
      </dsp:nvSpPr>
      <dsp:spPr>
        <a:xfrm rot="14180484">
          <a:off x="2373123" y="1577392"/>
          <a:ext cx="1654195" cy="7815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383"/>
                <a:satOff val="1762"/>
                <a:lumOff val="4351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383"/>
                <a:satOff val="1762"/>
                <a:lumOff val="4351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383"/>
                <a:satOff val="1762"/>
                <a:lumOff val="43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9B5CC0-3503-4921-B115-0F9BA23E538F}">
      <dsp:nvSpPr>
        <dsp:cNvPr id="0" name=""/>
        <dsp:cNvSpPr/>
      </dsp:nvSpPr>
      <dsp:spPr>
        <a:xfrm>
          <a:off x="1439253" y="237676"/>
          <a:ext cx="2605109" cy="2084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332"/>
                <a:satOff val="4248"/>
                <a:lumOff val="14619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332"/>
                <a:satOff val="4248"/>
                <a:lumOff val="14619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332"/>
                <a:satOff val="4248"/>
                <a:lumOff val="146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Successful and transferable  approaches, models and tools</a:t>
          </a:r>
          <a:endParaRPr lang="nb-NO" sz="2400" kern="1200" dirty="0"/>
        </a:p>
      </dsp:txBody>
      <dsp:txXfrm>
        <a:off x="1500294" y="298717"/>
        <a:ext cx="2483027" cy="1962005"/>
      </dsp:txXfrm>
    </dsp:sp>
    <dsp:sp modelId="{ACDED25B-463E-403F-B8DD-34636B64445C}">
      <dsp:nvSpPr>
        <dsp:cNvPr id="0" name=""/>
        <dsp:cNvSpPr/>
      </dsp:nvSpPr>
      <dsp:spPr>
        <a:xfrm rot="18568392">
          <a:off x="5669764" y="1636893"/>
          <a:ext cx="1928704" cy="7815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765"/>
                <a:satOff val="3524"/>
                <a:lumOff val="8701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4765"/>
                <a:satOff val="3524"/>
                <a:lumOff val="8701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4765"/>
                <a:satOff val="3524"/>
                <a:lumOff val="87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7C4282-13E9-4C9B-82B8-EC2DE738D6D8}">
      <dsp:nvSpPr>
        <dsp:cNvPr id="0" name=""/>
        <dsp:cNvSpPr/>
      </dsp:nvSpPr>
      <dsp:spPr>
        <a:xfrm>
          <a:off x="5431006" y="241211"/>
          <a:ext cx="3632330" cy="2084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4664"/>
                <a:satOff val="8496"/>
                <a:lumOff val="29238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664"/>
                <a:satOff val="8496"/>
                <a:lumOff val="29238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664"/>
                <a:satOff val="8496"/>
                <a:lumOff val="292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Professionalisation</a:t>
          </a:r>
          <a:r>
            <a:rPr lang="en-US" sz="2400" kern="1200" dirty="0" smtClean="0"/>
            <a:t> of teaching staff – models, approaches, improvement</a:t>
          </a:r>
          <a:endParaRPr lang="nb-NO" sz="2400" kern="1200" dirty="0"/>
        </a:p>
      </dsp:txBody>
      <dsp:txXfrm>
        <a:off x="5492047" y="302252"/>
        <a:ext cx="3510248" cy="1962005"/>
      </dsp:txXfrm>
    </dsp:sp>
    <dsp:sp modelId="{30DB42B8-54B5-47B1-8902-578AE7CF9AF1}">
      <dsp:nvSpPr>
        <dsp:cNvPr id="0" name=""/>
        <dsp:cNvSpPr/>
      </dsp:nvSpPr>
      <dsp:spPr>
        <a:xfrm rot="21139000">
          <a:off x="6663858" y="3524613"/>
          <a:ext cx="1986325" cy="7815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383"/>
                <a:satOff val="1762"/>
                <a:lumOff val="4351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383"/>
                <a:satOff val="1762"/>
                <a:lumOff val="4351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383"/>
                <a:satOff val="1762"/>
                <a:lumOff val="43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9A8D3C-B764-4B12-963D-48CD2E7E8C43}">
      <dsp:nvSpPr>
        <dsp:cNvPr id="0" name=""/>
        <dsp:cNvSpPr/>
      </dsp:nvSpPr>
      <dsp:spPr>
        <a:xfrm>
          <a:off x="7126148" y="2707998"/>
          <a:ext cx="3030237" cy="2149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332"/>
                <a:satOff val="4248"/>
                <a:lumOff val="14619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332"/>
                <a:satOff val="4248"/>
                <a:lumOff val="14619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332"/>
                <a:satOff val="4248"/>
                <a:lumOff val="146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Recommendations for further study, research and development </a:t>
          </a:r>
          <a:endParaRPr lang="nb-NO" sz="2400" kern="1200" dirty="0"/>
        </a:p>
      </dsp:txBody>
      <dsp:txXfrm>
        <a:off x="7189096" y="2770946"/>
        <a:ext cx="2904341" cy="2023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5FA2A7-7158-4EDA-A929-50C73C8E5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991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BABF65-37B3-4473-950E-205440F5621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929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291D0-D70E-4C20-BB9E-3B78E0073154}" type="slidenum">
              <a:rPr lang="nb-NO"/>
              <a:pPr/>
              <a:t>1</a:t>
            </a:fld>
            <a:endParaRPr lang="nb-NO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 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CA87B-24D6-4B33-8347-29B93C12E0D2}" type="slidenum">
              <a:rPr lang="nb-NO"/>
              <a:pPr/>
              <a:t>2</a:t>
            </a:fld>
            <a:endParaRPr lang="nb-NO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6E110-9093-45A4-8B41-4C2D2AAD3A1B}" type="slidenum">
              <a:rPr lang="nb-NO"/>
              <a:pPr/>
              <a:t>3</a:t>
            </a:fld>
            <a:endParaRPr lang="nb-NO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08284-5E9F-4DA9-BC42-8FA63F35AEB2}" type="slidenum">
              <a:rPr lang="nb-NO"/>
              <a:pPr/>
              <a:t>4</a:t>
            </a:fld>
            <a:endParaRPr lang="nb-NO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11727"/>
          </a:xfrm>
        </p:spPr>
        <p:txBody>
          <a:bodyPr/>
          <a:lstStyle/>
          <a:p>
            <a:r>
              <a:rPr lang="en-US" dirty="0" smtClean="0"/>
              <a:t> </a:t>
            </a:r>
            <a:endParaRPr lang="nb-NO" dirty="0" smtClean="0"/>
          </a:p>
          <a:p>
            <a:r>
              <a:rPr lang="nb-NO" dirty="0" smtClean="0"/>
              <a:t> </a:t>
            </a:r>
            <a:endParaRPr lang="nb-N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713430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BF65-37B3-4473-950E-205440F56217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tittelsidebakgru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1588" cy="7620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0050" y="1725613"/>
            <a:ext cx="5408613" cy="1149350"/>
          </a:xfrm>
        </p:spPr>
        <p:txBody>
          <a:bodyPr/>
          <a:lstStyle>
            <a:lvl1pPr>
              <a:lnSpc>
                <a:spcPts val="4200"/>
              </a:lnSpc>
              <a:defRPr sz="4000" b="0">
                <a:solidFill>
                  <a:srgbClr val="A401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0050" y="2900363"/>
            <a:ext cx="5408613" cy="46196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858585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408863" y="6299200"/>
            <a:ext cx="2209800" cy="877888"/>
          </a:xfrm>
        </p:spPr>
        <p:txBody>
          <a:bodyPr anchor="b"/>
          <a:lstStyle>
            <a:lvl1pPr algn="r">
              <a:lnSpc>
                <a:spcPts val="1300"/>
              </a:lnSpc>
              <a:defRPr b="1">
                <a:solidFill>
                  <a:srgbClr val="858585"/>
                </a:solidFill>
              </a:defRPr>
            </a:lvl1pPr>
          </a:lstStyle>
          <a:p>
            <a:r>
              <a:rPr lang="en-US" smtClean="0"/>
              <a:t>EBSN Annual Conference 2012 Prague</a:t>
            </a:r>
            <a:endParaRPr lang="en-US"/>
          </a:p>
        </p:txBody>
      </p:sp>
      <p:pic>
        <p:nvPicPr>
          <p:cNvPr id="5135" name="Picture 15" descr="logo_byline_187_gra_ENG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61950"/>
            <a:ext cx="3632200" cy="427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EBSN Annual Conference 2012 Prague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C7FE2C-5C48-4AA6-BF11-B90FE379E16E}" type="datetime1">
              <a:rPr lang="en-US"/>
              <a:pPr/>
              <a:t>10/9/2012</a:t>
            </a:fld>
            <a:r>
              <a:rPr lang="en-US"/>
              <a:t> • Page </a:t>
            </a:r>
            <a:fld id="{912EA64F-EEE7-47D0-84C5-28D12B37C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50125" y="1423988"/>
            <a:ext cx="2270125" cy="46926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9750" y="1423988"/>
            <a:ext cx="6657975" cy="46926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EBSN Annual Conference 2012 Prague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65EF74-CBEE-40B7-B692-4BAF3985D5A8}" type="datetime1">
              <a:rPr lang="en-US"/>
              <a:pPr/>
              <a:t>10/9/2012</a:t>
            </a:fld>
            <a:r>
              <a:rPr lang="en-US"/>
              <a:t> • Page </a:t>
            </a:r>
            <a:fld id="{0B14FED5-0E9D-4BDC-BDE6-1C488E9F7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539750" y="7392988"/>
            <a:ext cx="6502400" cy="1682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EBSN Annual Conference 2012 Prague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7042150" y="7392988"/>
            <a:ext cx="2578100" cy="168275"/>
          </a:xfrm>
        </p:spPr>
        <p:txBody>
          <a:bodyPr/>
          <a:lstStyle>
            <a:lvl1pPr>
              <a:defRPr/>
            </a:lvl1pPr>
          </a:lstStyle>
          <a:p>
            <a:fld id="{580C6391-4F4D-436D-857A-601BE4A6A1C3}" type="datetime1">
              <a:rPr lang="en-US"/>
              <a:pPr/>
              <a:t>10/9/2012</a:t>
            </a:fld>
            <a:r>
              <a:rPr lang="en-US"/>
              <a:t> • Page </a:t>
            </a:r>
            <a:fld id="{0F2385FE-5266-4174-96CA-43CC686941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539750" y="7392988"/>
            <a:ext cx="6502400" cy="1682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EBSN Annual Conference 2012 Prague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7042150" y="7392988"/>
            <a:ext cx="2578100" cy="168275"/>
          </a:xfrm>
        </p:spPr>
        <p:txBody>
          <a:bodyPr/>
          <a:lstStyle>
            <a:lvl1pPr>
              <a:defRPr/>
            </a:lvl1pPr>
          </a:lstStyle>
          <a:p>
            <a:fld id="{83D6B81C-2F60-4C0D-8D8E-38AAB7F6F96E}" type="datetime1">
              <a:rPr lang="en-US"/>
              <a:pPr/>
              <a:t>10/9/2012</a:t>
            </a:fld>
            <a:r>
              <a:rPr lang="en-US"/>
              <a:t> • Page </a:t>
            </a:r>
            <a:fld id="{FA1142A6-A722-48DD-B564-C94F3658C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EBSN Annual Conference 2012 Prague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3699BC-6F21-40F4-AB33-5D10E3E4EE35}" type="datetime1">
              <a:rPr lang="en-US"/>
              <a:pPr/>
              <a:t>10/9/2012</a:t>
            </a:fld>
            <a:r>
              <a:rPr lang="en-US"/>
              <a:t> • Page </a:t>
            </a:r>
            <a:fld id="{C12B9E90-CEB3-47AA-8BAF-FCB66E7032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3275" y="4897438"/>
            <a:ext cx="8637588" cy="15144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03275" y="3230563"/>
            <a:ext cx="8637588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EBSN Annual Conference 2012 Prague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114435-6156-4C22-B3E6-687E0B1EFAB0}" type="datetime1">
              <a:rPr lang="en-US"/>
              <a:pPr/>
              <a:t>10/9/2012</a:t>
            </a:fld>
            <a:r>
              <a:rPr lang="en-US"/>
              <a:t> • Page </a:t>
            </a:r>
            <a:fld id="{97EC11BC-2032-440B-BFA6-E46271F2AA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9750" y="2193925"/>
            <a:ext cx="4464050" cy="392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56200" y="2193925"/>
            <a:ext cx="4464050" cy="392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EBSN Annual Conference 2012 Prague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C99A8A-7A8A-4E9F-89DC-B2C398D85348}" type="datetime1">
              <a:rPr lang="en-US"/>
              <a:pPr/>
              <a:t>10/9/2012</a:t>
            </a:fld>
            <a:r>
              <a:rPr lang="en-US"/>
              <a:t> • Page </a:t>
            </a:r>
            <a:fld id="{1F52A619-B487-480B-A3E8-ABA00A532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7175" cy="1270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91038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91038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162550" y="1706563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162550" y="2417763"/>
            <a:ext cx="4492625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EBSN Annual Conference 2012 Prague</a:t>
            </a:r>
            <a:endParaRPr lang="en-US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B72A05-80FC-446D-A038-AF59E212AFE6}" type="datetime1">
              <a:rPr lang="en-US"/>
              <a:pPr/>
              <a:t>10/9/2012</a:t>
            </a:fld>
            <a:r>
              <a:rPr lang="en-US"/>
              <a:t> • Page </a:t>
            </a:r>
            <a:fld id="{5F732143-FB88-4025-A419-8FE3E0CC2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EBSN Annual Conference 2012 Prague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403E21-EF5F-463D-8BBC-5795C4736304}" type="datetime1">
              <a:rPr lang="en-US"/>
              <a:pPr/>
              <a:t>10/9/2012</a:t>
            </a:fld>
            <a:r>
              <a:rPr lang="en-US"/>
              <a:t> • Page </a:t>
            </a:r>
            <a:fld id="{19FAE63E-08D1-4968-9DD0-CF514FEBFC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EBSN Annual Conference 2012 Prague</a:t>
            </a:r>
            <a:endParaRPr lang="en-US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2EF724-EF14-4BB2-A813-39DA329943AD}" type="datetime1">
              <a:rPr lang="en-US"/>
              <a:pPr/>
              <a:t>10/9/2012</a:t>
            </a:fld>
            <a:r>
              <a:rPr lang="en-US"/>
              <a:t> • Page </a:t>
            </a:r>
            <a:fld id="{600E5EF5-D0EC-4226-8AC7-BF2387044B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73513" y="303213"/>
            <a:ext cx="5681662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EBSN Annual Conference 2012 Prague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845683-2E55-4843-BE66-7F18B05D9EF7}" type="datetime1">
              <a:rPr lang="en-US"/>
              <a:pPr/>
              <a:t>10/9/2012</a:t>
            </a:fld>
            <a:r>
              <a:rPr lang="en-US"/>
              <a:t> • Page </a:t>
            </a:r>
            <a:fld id="{756EF723-9BA2-4633-8127-87326D734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92313" y="5335588"/>
            <a:ext cx="6097587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097587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92313" y="5964238"/>
            <a:ext cx="6097587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EBSN Annual Conference 2012 Prague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64DA33-417A-4088-AAE4-4217D350B09D}" type="datetime1">
              <a:rPr lang="en-US"/>
              <a:pPr/>
              <a:t>10/9/2012</a:t>
            </a:fld>
            <a:r>
              <a:rPr lang="en-US"/>
              <a:t> • Page </a:t>
            </a:r>
            <a:fld id="{E7F20A7C-0B9E-451A-8E20-EE17474DA3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nnholdsside_bakgrunn"/>
          <p:cNvPicPr>
            <a:picLocks noChangeAspect="1" noChangeArrowheads="1"/>
          </p:cNvPicPr>
          <p:nvPr/>
        </p:nvPicPr>
        <p:blipFill>
          <a:blip r:embed="rId15" cstate="print"/>
          <a:srcRect l="78"/>
          <a:stretch>
            <a:fillRect/>
          </a:stretch>
        </p:blipFill>
        <p:spPr bwMode="auto">
          <a:xfrm>
            <a:off x="0" y="5853113"/>
            <a:ext cx="10158413" cy="17684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423988"/>
            <a:ext cx="90805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93925"/>
            <a:ext cx="908050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7392988"/>
            <a:ext cx="6502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016000">
              <a:defRPr sz="1100"/>
            </a:lvl1pPr>
          </a:lstStyle>
          <a:p>
            <a:r>
              <a:rPr lang="en-US" smtClean="0"/>
              <a:t>EBSN Annual Conference 2012 Prague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7392988"/>
            <a:ext cx="2578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016000">
              <a:defRPr sz="1100"/>
            </a:lvl1pPr>
          </a:lstStyle>
          <a:p>
            <a:fld id="{DB6854C4-7A99-41E9-985D-CB31F5012B2C}" type="datetime1">
              <a:rPr lang="en-US"/>
              <a:pPr/>
              <a:t>10/9/2012</a:t>
            </a:fld>
            <a:r>
              <a:rPr lang="en-US"/>
              <a:t> • Page </a:t>
            </a:r>
            <a:fld id="{A7D04D30-0AF0-41BB-96DF-7B917856678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2" name="Picture 18" descr="dot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88" y="1060450"/>
            <a:ext cx="10158412" cy="106363"/>
          </a:xfrm>
          <a:prstGeom prst="rect">
            <a:avLst/>
          </a:prstGeom>
          <a:noFill/>
        </p:spPr>
      </p:pic>
      <p:pic>
        <p:nvPicPr>
          <p:cNvPr id="1044" name="Picture 20" descr="logo_byline_187_gra_ENG_RG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9750" y="361950"/>
            <a:ext cx="3632200" cy="4270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2pPr>
      <a:lvl3pPr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3pPr>
      <a:lvl4pPr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4pPr>
      <a:lvl5pPr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71463" indent="-271463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6213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998538" indent="-179388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Font typeface="Verdana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362075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92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1764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6336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0908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548063" indent="-177800" algn="l" defTabSz="1016000" rtl="0" fontAlgn="base">
        <a:spcBef>
          <a:spcPct val="20000"/>
        </a:spcBef>
        <a:spcAft>
          <a:spcPct val="0"/>
        </a:spcAft>
        <a:buClr>
          <a:srgbClr val="A40128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408863" y="6843663"/>
            <a:ext cx="2209800" cy="333425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EBSN Annual Conference 2012 Prague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66457" y="1725613"/>
            <a:ext cx="5852206" cy="1636712"/>
          </a:xfrm>
        </p:spPr>
        <p:txBody>
          <a:bodyPr/>
          <a:lstStyle/>
          <a:p>
            <a:r>
              <a:rPr lang="en-US" dirty="0" smtClean="0"/>
              <a:t>ALFIE – </a:t>
            </a:r>
            <a:r>
              <a:rPr lang="en-US" dirty="0" err="1" smtClean="0"/>
              <a:t>Alphabetisation</a:t>
            </a:r>
            <a:r>
              <a:rPr lang="en-US" dirty="0" smtClean="0"/>
              <a:t> for Immigrants to Europe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66457" y="3382010"/>
            <a:ext cx="5035777" cy="4619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Hanne Christensen, </a:t>
            </a:r>
            <a:r>
              <a:rPr lang="en-US" dirty="0" err="1" smtClean="0">
                <a:solidFill>
                  <a:schemeClr val="tx1"/>
                </a:solidFill>
              </a:rPr>
              <a:t>Vox</a:t>
            </a:r>
            <a:r>
              <a:rPr lang="en-US" dirty="0" smtClean="0">
                <a:solidFill>
                  <a:schemeClr val="tx1"/>
                </a:solidFill>
              </a:rPr>
              <a:t>, NO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Bilde 4"/>
          <p:cNvPicPr/>
          <p:nvPr/>
        </p:nvPicPr>
        <p:blipFill>
          <a:blip r:embed="rId3" cstate="print"/>
          <a:srcRect l="6420" t="15041" r="73461" b="60166"/>
          <a:stretch>
            <a:fillRect/>
          </a:stretch>
        </p:blipFill>
        <p:spPr bwMode="auto">
          <a:xfrm>
            <a:off x="5791201" y="5954486"/>
            <a:ext cx="1469706" cy="146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10 Prosjekter 2011\ALFIE\logo\logo-5420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54" y="5968203"/>
            <a:ext cx="1218247" cy="14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chemeClr val="accent1"/>
                </a:solidFill>
              </a:rPr>
              <a:t>About</a:t>
            </a:r>
            <a:r>
              <a:rPr lang="nb-NO" dirty="0" smtClean="0">
                <a:solidFill>
                  <a:schemeClr val="accent1"/>
                </a:solidFill>
              </a:rPr>
              <a:t> ALFIE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539750" y="2193925"/>
            <a:ext cx="6765290" cy="3922713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Grundtvig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Partnership</a:t>
            </a:r>
          </a:p>
          <a:p>
            <a:r>
              <a:rPr lang="en-US" sz="2400" dirty="0" smtClean="0"/>
              <a:t>Explore issues concerning </a:t>
            </a:r>
            <a:r>
              <a:rPr lang="en-US" sz="2400" dirty="0" err="1" smtClean="0"/>
              <a:t>alphabetisation</a:t>
            </a:r>
            <a:r>
              <a:rPr lang="en-US" sz="2400" dirty="0" smtClean="0"/>
              <a:t> for adult immigrants (initial literacy )</a:t>
            </a:r>
            <a:endParaRPr lang="nb-NO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 smtClean="0"/>
              <a:t>Lack of </a:t>
            </a:r>
          </a:p>
          <a:p>
            <a:pPr lvl="1"/>
            <a:r>
              <a:rPr lang="en-US" sz="2000" dirty="0" smtClean="0"/>
              <a:t>research results</a:t>
            </a:r>
          </a:p>
          <a:p>
            <a:pPr lvl="1"/>
            <a:r>
              <a:rPr lang="en-US" sz="2000" dirty="0" smtClean="0"/>
              <a:t>good didactic models</a:t>
            </a:r>
          </a:p>
          <a:p>
            <a:pPr lvl="1"/>
            <a:r>
              <a:rPr lang="en-US" sz="2000" dirty="0" smtClean="0"/>
              <a:t>national systems for teacher training.</a:t>
            </a:r>
            <a:endParaRPr lang="nb-NO" sz="2000" dirty="0" smtClean="0"/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meetings / study visits</a:t>
            </a:r>
            <a:endParaRPr lang="nb-NO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EBSN Annual Conference 2012 Prague</a:t>
            </a:r>
            <a:endParaRPr lang="en-US"/>
          </a:p>
        </p:txBody>
      </p:sp>
      <p:pic>
        <p:nvPicPr>
          <p:cNvPr id="1026" name="Picture 2" descr="H:\10 Prosjekter 2011\ALFIE\logo\logo-5420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07" y="2668588"/>
            <a:ext cx="397764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539750" y="1423988"/>
            <a:ext cx="9080500" cy="565150"/>
          </a:xfrm>
        </p:spPr>
        <p:txBody>
          <a:bodyPr/>
          <a:lstStyle/>
          <a:p>
            <a:r>
              <a:rPr lang="nb-NO" dirty="0" smtClean="0">
                <a:solidFill>
                  <a:schemeClr val="accent1"/>
                </a:solidFill>
              </a:rPr>
              <a:t>Partners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539750" y="2193925"/>
            <a:ext cx="3727450" cy="3922713"/>
          </a:xfrm>
        </p:spPr>
        <p:txBody>
          <a:bodyPr/>
          <a:lstStyle/>
          <a:p>
            <a:pPr lvl="0"/>
            <a:r>
              <a:rPr lang="nb-NO" sz="2400" dirty="0" err="1" smtClean="0"/>
              <a:t>Albeda</a:t>
            </a:r>
            <a:r>
              <a:rPr lang="nb-NO" sz="2400" dirty="0" smtClean="0"/>
              <a:t> College, NL</a:t>
            </a:r>
          </a:p>
          <a:p>
            <a:pPr lvl="0"/>
            <a:r>
              <a:rPr lang="nb-NO" sz="2400" dirty="0" smtClean="0"/>
              <a:t>ACEFIR, ES</a:t>
            </a:r>
          </a:p>
          <a:p>
            <a:pPr lvl="0"/>
            <a:r>
              <a:rPr lang="nb-NO" sz="2400" dirty="0" smtClean="0"/>
              <a:t>Akrotea.ch, CH</a:t>
            </a:r>
          </a:p>
          <a:p>
            <a:r>
              <a:rPr lang="nb-NO" sz="2400" dirty="0" smtClean="0"/>
              <a:t>University of </a:t>
            </a:r>
            <a:r>
              <a:rPr lang="nb-NO" sz="2400" dirty="0" err="1" smtClean="0"/>
              <a:t>Iceland</a:t>
            </a:r>
            <a:r>
              <a:rPr lang="nb-NO" sz="2400" dirty="0" smtClean="0"/>
              <a:t>, School of Education, IS</a:t>
            </a:r>
          </a:p>
          <a:p>
            <a:r>
              <a:rPr lang="nb-NO" sz="2400" dirty="0" err="1" smtClean="0"/>
              <a:t>Vox</a:t>
            </a:r>
            <a:r>
              <a:rPr lang="nb-NO" sz="2400" dirty="0"/>
              <a:t>, NO (co-ord.)</a:t>
            </a:r>
          </a:p>
          <a:p>
            <a:pPr lvl="0"/>
            <a:endParaRPr lang="nb-NO" sz="2400" dirty="0" smtClean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EBSN Annual Conference 2012 Prague</a:t>
            </a:r>
            <a:endParaRPr lang="en-US"/>
          </a:p>
        </p:txBody>
      </p:sp>
      <p:sp>
        <p:nvSpPr>
          <p:cNvPr id="9" name="TekstSylinder 8"/>
          <p:cNvSpPr txBox="1"/>
          <p:nvPr/>
        </p:nvSpPr>
        <p:spPr>
          <a:xfrm rot="20404136">
            <a:off x="403002" y="5916582"/>
            <a:ext cx="3450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complement each other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7366859" y="1319598"/>
            <a:ext cx="201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ongoing work</a:t>
            </a:r>
            <a:endParaRPr lang="nb-NO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:\10 Prosjekter 2011\ALFIE\1202 ALFIE Rotterdam\Bilder Hanne\IMG_29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/>
          <a:stretch/>
        </p:blipFill>
        <p:spPr bwMode="auto">
          <a:xfrm>
            <a:off x="4836159" y="2193925"/>
            <a:ext cx="5327015" cy="32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l mot venstre og opp 1"/>
          <p:cNvSpPr/>
          <p:nvPr/>
        </p:nvSpPr>
        <p:spPr>
          <a:xfrm rot="10800000">
            <a:off x="6494848" y="1283308"/>
            <a:ext cx="872011" cy="87279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EBSN Annual Conference 2012 Prague</a:t>
            </a:r>
            <a:endParaRPr lang="en-US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029310"/>
              </p:ext>
            </p:extLst>
          </p:nvPr>
        </p:nvGraphicFramePr>
        <p:xfrm>
          <a:off x="32657" y="1055915"/>
          <a:ext cx="10156372" cy="6226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chemeClr val="accent1"/>
                </a:solidFill>
              </a:rPr>
              <a:t>Dissemination</a:t>
            </a:r>
            <a:r>
              <a:rPr lang="nb-NO" dirty="0" smtClean="0">
                <a:solidFill>
                  <a:schemeClr val="accent1"/>
                </a:solidFill>
              </a:rPr>
              <a:t/>
            </a:r>
            <a:br>
              <a:rPr lang="nb-NO" dirty="0" smtClean="0">
                <a:solidFill>
                  <a:schemeClr val="accent1"/>
                </a:solidFill>
              </a:rPr>
            </a:b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750" y="2193925"/>
            <a:ext cx="3097530" cy="3922713"/>
          </a:xfrm>
        </p:spPr>
        <p:txBody>
          <a:bodyPr/>
          <a:lstStyle/>
          <a:p>
            <a:r>
              <a:rPr lang="nb-NO" dirty="0" err="1"/>
              <a:t>Shared</a:t>
            </a:r>
            <a:r>
              <a:rPr lang="nb-NO" dirty="0"/>
              <a:t> </a:t>
            </a:r>
            <a:r>
              <a:rPr lang="nb-NO" dirty="0" err="1"/>
              <a:t>responsibility</a:t>
            </a:r>
            <a:r>
              <a:rPr lang="nb-NO" dirty="0"/>
              <a:t> to </a:t>
            </a:r>
            <a:r>
              <a:rPr lang="nb-NO" dirty="0" err="1"/>
              <a:t>inform</a:t>
            </a:r>
            <a:r>
              <a:rPr lang="nb-NO" dirty="0"/>
              <a:t> &amp; </a:t>
            </a:r>
            <a:r>
              <a:rPr lang="nb-NO" dirty="0" err="1"/>
              <a:t>exchange</a:t>
            </a:r>
            <a:r>
              <a:rPr lang="nb-NO" dirty="0"/>
              <a:t> 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website</a:t>
            </a:r>
            <a:r>
              <a:rPr lang="nb-NO" dirty="0" smtClean="0"/>
              <a:t>:  </a:t>
            </a:r>
            <a:r>
              <a:rPr lang="nb-NO" dirty="0">
                <a:solidFill>
                  <a:srgbClr val="C00000"/>
                </a:solidFill>
              </a:rPr>
              <a:t>http://alfieproject.wordpress.com</a:t>
            </a:r>
            <a:r>
              <a:rPr lang="nb-NO" dirty="0" smtClean="0">
                <a:solidFill>
                  <a:srgbClr val="C00000"/>
                </a:solidFill>
              </a:rPr>
              <a:t>/</a:t>
            </a:r>
            <a:endParaRPr lang="nb-NO" dirty="0">
              <a:solidFill>
                <a:srgbClr val="C00000"/>
              </a:solidFill>
            </a:endParaRPr>
          </a:p>
          <a:p>
            <a:r>
              <a:rPr lang="nb-NO" dirty="0" smtClean="0"/>
              <a:t>- or via </a:t>
            </a:r>
            <a:r>
              <a:rPr lang="nb-NO" dirty="0" err="1" smtClean="0"/>
              <a:t>the</a:t>
            </a:r>
            <a:r>
              <a:rPr lang="nb-NO" dirty="0" smtClean="0"/>
              <a:t> EBSN </a:t>
            </a:r>
            <a:r>
              <a:rPr lang="nb-NO" dirty="0" err="1" smtClean="0"/>
              <a:t>website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EBSN Annual Conference 2012 Prague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t="13260" r="22667" b="7482"/>
          <a:stretch/>
        </p:blipFill>
        <p:spPr bwMode="auto">
          <a:xfrm>
            <a:off x="3799840" y="1989138"/>
            <a:ext cx="6373495" cy="503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5902960" y="609600"/>
            <a:ext cx="3850640" cy="400110"/>
          </a:xfrm>
          <a:prstGeom prst="rect">
            <a:avLst/>
          </a:prstGeom>
          <a:noFill/>
          <a:ln w="3810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FF"/>
                </a:solidFill>
              </a:rPr>
              <a:t>h</a:t>
            </a:r>
            <a:r>
              <a:rPr lang="nb-NO" dirty="0" smtClean="0">
                <a:solidFill>
                  <a:srgbClr val="0000FF"/>
                </a:solidFill>
              </a:rPr>
              <a:t>anne.christensen@vox.no</a:t>
            </a:r>
            <a:endParaRPr lang="nb-NO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Vox">
  <a:themeElements>
    <a:clrScheme name="Vox 1">
      <a:dk1>
        <a:srgbClr val="000000"/>
      </a:dk1>
      <a:lt1>
        <a:srgbClr val="FFFFFF"/>
      </a:lt1>
      <a:dk2>
        <a:srgbClr val="E2E1DB"/>
      </a:dk2>
      <a:lt2>
        <a:srgbClr val="9A998B"/>
      </a:lt2>
      <a:accent1>
        <a:srgbClr val="A40128"/>
      </a:accent1>
      <a:accent2>
        <a:srgbClr val="E6EBE7"/>
      </a:accent2>
      <a:accent3>
        <a:srgbClr val="FFFFFF"/>
      </a:accent3>
      <a:accent4>
        <a:srgbClr val="000000"/>
      </a:accent4>
      <a:accent5>
        <a:srgbClr val="CFAAAC"/>
      </a:accent5>
      <a:accent6>
        <a:srgbClr val="D0D5D1"/>
      </a:accent6>
      <a:hlink>
        <a:srgbClr val="BBBD1E"/>
      </a:hlink>
      <a:folHlink>
        <a:srgbClr val="149DC4"/>
      </a:folHlink>
    </a:clrScheme>
    <a:fontScheme name="Vox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x 1">
        <a:dk1>
          <a:srgbClr val="000000"/>
        </a:dk1>
        <a:lt1>
          <a:srgbClr val="FFFFFF"/>
        </a:lt1>
        <a:dk2>
          <a:srgbClr val="E2E1DB"/>
        </a:dk2>
        <a:lt2>
          <a:srgbClr val="9A998B"/>
        </a:lt2>
        <a:accent1>
          <a:srgbClr val="A40128"/>
        </a:accent1>
        <a:accent2>
          <a:srgbClr val="E6EBE7"/>
        </a:accent2>
        <a:accent3>
          <a:srgbClr val="FFFFFF"/>
        </a:accent3>
        <a:accent4>
          <a:srgbClr val="000000"/>
        </a:accent4>
        <a:accent5>
          <a:srgbClr val="CFAAAC"/>
        </a:accent5>
        <a:accent6>
          <a:srgbClr val="D0D5D1"/>
        </a:accent6>
        <a:hlink>
          <a:srgbClr val="BBBD1E"/>
        </a:hlink>
        <a:folHlink>
          <a:srgbClr val="149D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179</Words>
  <Application>Microsoft Office PowerPoint</Application>
  <PresentationFormat>Egendefinert</PresentationFormat>
  <Paragraphs>42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Vox</vt:lpstr>
      <vt:lpstr>ALFIE – Alphabetisation for Immigrants to Europe</vt:lpstr>
      <vt:lpstr>About ALFIE</vt:lpstr>
      <vt:lpstr>Partners</vt:lpstr>
      <vt:lpstr>PowerPoint-presentasjon</vt:lpstr>
      <vt:lpstr>Dissemination </vt:lpstr>
    </vt:vector>
  </TitlesOfParts>
  <Company>Addpoint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Jørgen H. Bye</dc:creator>
  <dc:description>Dev by addpoint.n</dc:description>
  <cp:lastModifiedBy>Tone Soldal</cp:lastModifiedBy>
  <cp:revision>65</cp:revision>
  <dcterms:created xsi:type="dcterms:W3CDTF">2010-01-20T14:43:27Z</dcterms:created>
  <dcterms:modified xsi:type="dcterms:W3CDTF">2012-10-09T08:21:23Z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</Properties>
</file>