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60" r:id="rId5"/>
    <p:sldId id="263" r:id="rId6"/>
    <p:sldId id="259" r:id="rId7"/>
    <p:sldId id="261" r:id="rId8"/>
    <p:sldId id="262" r:id="rId9"/>
  </p:sldIdLst>
  <p:sldSz cx="10163175" cy="7621588"/>
  <p:notesSz cx="6794500" cy="9931400"/>
  <p:defaultTextStyle>
    <a:defPPr>
      <a:defRPr lang="nb-NO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5DF"/>
    <a:srgbClr val="DCDC94"/>
    <a:srgbClr val="EFCB8F"/>
    <a:srgbClr val="A2CEE4"/>
    <a:srgbClr val="7F91B7"/>
    <a:srgbClr val="889F90"/>
    <a:srgbClr val="DD9415"/>
    <a:srgbClr val="054479"/>
    <a:srgbClr val="2B51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800" autoAdjust="0"/>
    <p:restoredTop sz="94600"/>
  </p:normalViewPr>
  <p:slideViewPr>
    <p:cSldViewPr snapToGrid="0" snapToObjects="1">
      <p:cViewPr varScale="1">
        <p:scale>
          <a:sx n="100" d="100"/>
          <a:sy n="100" d="100"/>
        </p:scale>
        <p:origin x="-1932" y="-84"/>
      </p:cViewPr>
      <p:guideLst>
        <p:guide orient="horz" pos="2400"/>
        <p:guide pos="320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8" tIns="47784" rIns="95568" bIns="47784" numCol="1" anchor="t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8645" y="1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8" tIns="47784" rIns="95568" bIns="47784" numCol="1" anchor="t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33107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8" tIns="47784" rIns="95568" bIns="47784" numCol="1" anchor="b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8645" y="9433107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8" tIns="47784" rIns="95568" bIns="47784" numCol="1" anchor="b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fld id="{587AD6D5-3298-4579-AA26-490DB9EDC9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6256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8" tIns="47784" rIns="95568" bIns="47784" numCol="1" anchor="t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645" y="1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8" tIns="47784" rIns="95568" bIns="47784" numCol="1" anchor="t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6125"/>
            <a:ext cx="4962525" cy="3722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7415"/>
            <a:ext cx="5435600" cy="4469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8" tIns="47784" rIns="95568" bIns="4778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noProof="0" smtClean="0"/>
              <a:t>Click to edit Master text styles</a:t>
            </a:r>
          </a:p>
          <a:p>
            <a:pPr lvl="1"/>
            <a:r>
              <a:rPr lang="nb-NO" noProof="0" smtClean="0"/>
              <a:t>Second level</a:t>
            </a:r>
          </a:p>
          <a:p>
            <a:pPr lvl="2"/>
            <a:r>
              <a:rPr lang="nb-NO" noProof="0" smtClean="0"/>
              <a:t>Third level</a:t>
            </a:r>
          </a:p>
          <a:p>
            <a:pPr lvl="3"/>
            <a:r>
              <a:rPr lang="nb-NO" noProof="0" smtClean="0"/>
              <a:t>Fourth level</a:t>
            </a:r>
          </a:p>
          <a:p>
            <a:pPr lvl="4"/>
            <a:r>
              <a:rPr lang="nb-NO" noProof="0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3107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8" tIns="47784" rIns="95568" bIns="47784" numCol="1" anchor="b" anchorCtr="0" compatLnSpc="1">
            <a:prstTxWarp prst="textNoShape">
              <a:avLst/>
            </a:prstTxWarp>
          </a:bodyPr>
          <a:lstStyle>
            <a:lvl1pPr>
              <a:defRPr sz="1300" smtClean="0"/>
            </a:lvl1pPr>
          </a:lstStyle>
          <a:p>
            <a:pPr>
              <a:defRPr/>
            </a:pPr>
            <a:endParaRPr lang="nb-NO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645" y="9433107"/>
            <a:ext cx="2944283" cy="496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568" tIns="47784" rIns="95568" bIns="47784" numCol="1" anchor="b" anchorCtr="0" compatLnSpc="1">
            <a:prstTxWarp prst="textNoShape">
              <a:avLst/>
            </a:prstTxWarp>
          </a:bodyPr>
          <a:lstStyle>
            <a:lvl1pPr algn="r">
              <a:defRPr sz="1300" smtClean="0"/>
            </a:lvl1pPr>
          </a:lstStyle>
          <a:p>
            <a:pPr>
              <a:defRPr/>
            </a:pPr>
            <a:fld id="{9C2CB9AA-24C8-4F79-AF01-CBA37DEB0B44}" type="slidenum">
              <a:rPr lang="nb-NO"/>
              <a:pPr>
                <a:defRPr/>
              </a:pPr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562046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9518B5-5CBD-4694-B429-CD9D2EEE2876}" type="slidenum">
              <a:rPr lang="nb-NO"/>
              <a:pPr/>
              <a:t>1</a:t>
            </a:fld>
            <a:endParaRPr lang="nb-NO" dirty="0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3530A4-CFDF-4898-8163-DEA701A2C06B}" type="slidenum">
              <a:rPr lang="nb-NO"/>
              <a:pPr/>
              <a:t>2</a:t>
            </a:fld>
            <a:endParaRPr lang="nb-NO" dirty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43ADC5-DC37-482D-A687-E8A689443679}" type="slidenum">
              <a:rPr lang="nb-NO"/>
              <a:pPr/>
              <a:t>3</a:t>
            </a:fld>
            <a:endParaRPr lang="nb-NO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47E0B3-540F-4F6D-AE2C-EB7E15ACCDFA}" type="slidenum">
              <a:rPr lang="nb-NO"/>
              <a:pPr/>
              <a:t>4</a:t>
            </a:fld>
            <a:endParaRPr lang="nb-NO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F03D55-3A96-4A98-A9AC-28CD0EAEBE35}" type="slidenum">
              <a:rPr lang="nb-NO"/>
              <a:pPr/>
              <a:t>6</a:t>
            </a:fld>
            <a:endParaRPr lang="nb-NO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tittelsidebakgrun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161588" cy="762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5" descr="logo_byline_187_gra_ENG_RG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0" y="361950"/>
            <a:ext cx="36322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210050" y="1725613"/>
            <a:ext cx="5408613" cy="1149350"/>
          </a:xfrm>
        </p:spPr>
        <p:txBody>
          <a:bodyPr/>
          <a:lstStyle>
            <a:lvl1pPr>
              <a:lnSpc>
                <a:spcPts val="4200"/>
              </a:lnSpc>
              <a:defRPr sz="4000" b="0">
                <a:solidFill>
                  <a:srgbClr val="A40128"/>
                </a:solidFill>
              </a:defRPr>
            </a:lvl1pPr>
          </a:lstStyle>
          <a:p>
            <a:r>
              <a:rPr lang="nb-NO" smtClean="0"/>
              <a:t>Klikk for å redigere tittelstil</a:t>
            </a: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210050" y="2900363"/>
            <a:ext cx="5408613" cy="461962"/>
          </a:xfrm>
        </p:spPr>
        <p:txBody>
          <a:bodyPr/>
          <a:lstStyle>
            <a:lvl1pPr marL="0" indent="0">
              <a:buFontTx/>
              <a:buNone/>
              <a:defRPr sz="2000">
                <a:solidFill>
                  <a:srgbClr val="858585"/>
                </a:solidFill>
              </a:defRPr>
            </a:lvl1pPr>
          </a:lstStyle>
          <a:p>
            <a:r>
              <a:rPr lang="nb-NO" smtClean="0"/>
              <a:t>Klikk for å redigere undertittelstil i malen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7408863" y="6299200"/>
            <a:ext cx="2209800" cy="877888"/>
          </a:xfrm>
        </p:spPr>
        <p:txBody>
          <a:bodyPr anchor="b"/>
          <a:lstStyle>
            <a:lvl1pPr algn="r">
              <a:lnSpc>
                <a:spcPts val="1300"/>
              </a:lnSpc>
              <a:defRPr b="1">
                <a:solidFill>
                  <a:srgbClr val="858585"/>
                </a:solidFill>
              </a:defRPr>
            </a:lvl1pPr>
          </a:lstStyle>
          <a:p>
            <a:r>
              <a:rPr lang="en-US"/>
              <a:t>Endres i topp-/bunntekst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Endres i topp-/bunntekst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3B9D44-699C-4B7C-A408-CD52116D2674}" type="datetime1">
              <a:rPr lang="en-US"/>
              <a:pPr/>
              <a:t>6/14/2012</a:t>
            </a:fld>
            <a:r>
              <a:rPr lang="en-US"/>
              <a:t> • Page </a:t>
            </a:r>
            <a:fld id="{66CD8096-5D42-4D02-8E0C-9EC323DD688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7350125" y="1423988"/>
            <a:ext cx="2270125" cy="4692650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539750" y="1423988"/>
            <a:ext cx="6657975" cy="4692650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Endres i topp-/bunntekst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3B9D44-699C-4B7C-A408-CD52116D2674}" type="datetime1">
              <a:rPr lang="en-US"/>
              <a:pPr/>
              <a:t>6/14/2012</a:t>
            </a:fld>
            <a:r>
              <a:rPr lang="en-US"/>
              <a:t> • Page </a:t>
            </a:r>
            <a:fld id="{D9029904-367B-487C-A57F-64B87F7AAE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tel, tekst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39750" y="1423988"/>
            <a:ext cx="9080500" cy="565150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sz="half" idx="1"/>
          </p:nvPr>
        </p:nvSpPr>
        <p:spPr>
          <a:xfrm>
            <a:off x="539750" y="2193925"/>
            <a:ext cx="4464050" cy="3922713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5156200" y="2193925"/>
            <a:ext cx="4464050" cy="3922713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Endres i topp-/bunntekst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3B9D44-699C-4B7C-A408-CD52116D2674}" type="datetime1">
              <a:rPr lang="en-US"/>
              <a:pPr/>
              <a:t>6/14/2012</a:t>
            </a:fld>
            <a:r>
              <a:rPr lang="en-US"/>
              <a:t> • Page </a:t>
            </a:r>
            <a:fld id="{25BC2026-7E5C-4CEA-8A1D-B8F5FB6E4D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tel, innhold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39750" y="1423988"/>
            <a:ext cx="9080500" cy="565150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539750" y="2193925"/>
            <a:ext cx="4464050" cy="3922713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5156200" y="2193925"/>
            <a:ext cx="4464050" cy="3922713"/>
          </a:xfrm>
        </p:spPr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Endres i topp-/bunntekst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3B9D44-699C-4B7C-A408-CD52116D2674}" type="datetime1">
              <a:rPr lang="en-US"/>
              <a:pPr/>
              <a:t>6/14/2012</a:t>
            </a:fld>
            <a:r>
              <a:rPr lang="en-US"/>
              <a:t> • Page </a:t>
            </a:r>
            <a:fld id="{0D4CA9D9-8C3E-4825-A2D4-E8D913235C8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Endres i topp-/bunntekst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3B9D44-699C-4B7C-A408-CD52116D2674}" type="datetime1">
              <a:rPr lang="en-US"/>
              <a:pPr/>
              <a:t>6/14/2012</a:t>
            </a:fld>
            <a:r>
              <a:rPr lang="en-US"/>
              <a:t> • Page </a:t>
            </a:r>
            <a:fld id="{44A0DC37-A9ED-42B8-B996-641D8BF119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03275" y="4897438"/>
            <a:ext cx="8637588" cy="15144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03275" y="3230563"/>
            <a:ext cx="8637588" cy="16668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Endres i topp-/bunntekst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3B9D44-699C-4B7C-A408-CD52116D2674}" type="datetime1">
              <a:rPr lang="en-US"/>
              <a:pPr/>
              <a:t>6/14/2012</a:t>
            </a:fld>
            <a:r>
              <a:rPr lang="en-US"/>
              <a:t> • Page </a:t>
            </a:r>
            <a:fld id="{9D1A9125-ED95-45BA-8B12-2A278A144B6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539750" y="2193925"/>
            <a:ext cx="4464050" cy="3922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5156200" y="2193925"/>
            <a:ext cx="4464050" cy="39227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Endres i topp-/bunntekst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3B9D44-699C-4B7C-A408-CD52116D2674}" type="datetime1">
              <a:rPr lang="en-US"/>
              <a:pPr/>
              <a:t>6/14/2012</a:t>
            </a:fld>
            <a:r>
              <a:rPr lang="en-US"/>
              <a:t> • Page </a:t>
            </a:r>
            <a:fld id="{6C84F388-0523-4E74-A0EF-FB573576809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08000" y="304800"/>
            <a:ext cx="9147175" cy="1270000"/>
          </a:xfrm>
        </p:spPr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508000" y="1706563"/>
            <a:ext cx="4491038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508000" y="2417763"/>
            <a:ext cx="4491038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5162550" y="1706563"/>
            <a:ext cx="4492625" cy="7112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5162550" y="2417763"/>
            <a:ext cx="4492625" cy="43910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Endres i topp-/bunntekst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3B9D44-699C-4B7C-A408-CD52116D2674}" type="datetime1">
              <a:rPr lang="en-US"/>
              <a:pPr/>
              <a:t>6/14/2012</a:t>
            </a:fld>
            <a:r>
              <a:rPr lang="en-US"/>
              <a:t> • Page </a:t>
            </a:r>
            <a:fld id="{5DACE6AB-435C-4758-A4A0-B46551D327C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Endres i topp-/bunntekst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3B9D44-699C-4B7C-A408-CD52116D2674}" type="datetime1">
              <a:rPr lang="en-US"/>
              <a:pPr/>
              <a:t>6/14/2012</a:t>
            </a:fld>
            <a:r>
              <a:rPr lang="en-US"/>
              <a:t> • Page </a:t>
            </a:r>
            <a:fld id="{EF609528-6D3F-44C8-9AED-EF2414A86F4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Endres i topp-/bunntekst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3B9D44-699C-4B7C-A408-CD52116D2674}" type="datetime1">
              <a:rPr lang="en-US"/>
              <a:pPr/>
              <a:t>6/14/2012</a:t>
            </a:fld>
            <a:r>
              <a:rPr lang="en-US"/>
              <a:t> • Page </a:t>
            </a:r>
            <a:fld id="{E56800EE-F7ED-4948-8941-B1EFD731EA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08000" y="303213"/>
            <a:ext cx="3343275" cy="12922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973513" y="303213"/>
            <a:ext cx="5681662" cy="650557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508000" y="1595438"/>
            <a:ext cx="3343275" cy="52133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Endres i topp-/bunntekst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3B9D44-699C-4B7C-A408-CD52116D2674}" type="datetime1">
              <a:rPr lang="en-US"/>
              <a:pPr/>
              <a:t>6/14/2012</a:t>
            </a:fld>
            <a:r>
              <a:rPr lang="en-US"/>
              <a:t> • Page </a:t>
            </a:r>
            <a:fld id="{910F3675-0EAA-4A33-9577-16DC13A174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992313" y="5335588"/>
            <a:ext cx="6097587" cy="628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992313" y="681038"/>
            <a:ext cx="6097587" cy="45735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b-NO" noProof="0" smtClean="0"/>
              <a:t>Klikk ikonet for å legge til et bilde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992313" y="5964238"/>
            <a:ext cx="6097587" cy="8953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/>
              <a:t>Endres i topp-/bunntekst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3B9D44-699C-4B7C-A408-CD52116D2674}" type="datetime1">
              <a:rPr lang="en-US"/>
              <a:pPr/>
              <a:t>6/14/2012</a:t>
            </a:fld>
            <a:r>
              <a:rPr lang="en-US"/>
              <a:t> • Page </a:t>
            </a:r>
            <a:fld id="{766C18B3-C6B0-4B41-8C84-FBE8B0B1FF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innholdsside_bakgrunn"/>
          <p:cNvPicPr>
            <a:picLocks noChangeAspect="1" noChangeArrowheads="1"/>
          </p:cNvPicPr>
          <p:nvPr/>
        </p:nvPicPr>
        <p:blipFill>
          <a:blip r:embed="rId15" cstate="print"/>
          <a:srcRect l="78"/>
          <a:stretch>
            <a:fillRect/>
          </a:stretch>
        </p:blipFill>
        <p:spPr bwMode="auto">
          <a:xfrm>
            <a:off x="0" y="5853113"/>
            <a:ext cx="10158413" cy="17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9750" y="1423988"/>
            <a:ext cx="9080500" cy="56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tittelstil</a:t>
            </a:r>
            <a:endParaRPr lang="en-US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750" y="2193925"/>
            <a:ext cx="9080500" cy="3922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en-US" smtClean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9750" y="7392988"/>
            <a:ext cx="65024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defRPr sz="1100"/>
            </a:lvl1pPr>
          </a:lstStyle>
          <a:p>
            <a:r>
              <a:rPr lang="en-US"/>
              <a:t>Endres i topp-/bunntekst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7392988"/>
            <a:ext cx="25781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 sz="1100"/>
            </a:lvl1pPr>
          </a:lstStyle>
          <a:p>
            <a:fld id="{EF3B9D44-699C-4B7C-A408-CD52116D2674}" type="datetime1">
              <a:rPr lang="en-US"/>
              <a:pPr/>
              <a:t>6/14/2012</a:t>
            </a:fld>
            <a:r>
              <a:rPr lang="en-US"/>
              <a:t> • Page </a:t>
            </a:r>
            <a:fld id="{6345261F-E657-4D09-8E7E-E50496FD199B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18" descr="dots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1588" y="1060450"/>
            <a:ext cx="10158412" cy="106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20" descr="logo_byline_187_gra_ENG_RGB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539750" y="361950"/>
            <a:ext cx="36322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hf hdr="0" dt="0"/>
  <p:txStyles>
    <p:titleStyle>
      <a:lvl1pPr algn="l" defTabSz="10160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+mj-lt"/>
          <a:ea typeface="+mj-ea"/>
          <a:cs typeface="+mj-cs"/>
        </a:defRPr>
      </a:lvl1pPr>
      <a:lvl2pPr algn="l" defTabSz="10160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Verdana" pitchFamily="34" charset="0"/>
          <a:cs typeface="Arial" charset="0"/>
        </a:defRPr>
      </a:lvl2pPr>
      <a:lvl3pPr algn="l" defTabSz="10160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Verdana" pitchFamily="34" charset="0"/>
          <a:cs typeface="Arial" charset="0"/>
        </a:defRPr>
      </a:lvl3pPr>
      <a:lvl4pPr algn="l" defTabSz="10160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Verdana" pitchFamily="34" charset="0"/>
          <a:cs typeface="Arial" charset="0"/>
        </a:defRPr>
      </a:lvl4pPr>
      <a:lvl5pPr algn="l" defTabSz="10160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Verdana" pitchFamily="34" charset="0"/>
          <a:cs typeface="Arial" charset="0"/>
        </a:defRPr>
      </a:lvl5pPr>
      <a:lvl6pPr marL="457200" algn="l" defTabSz="10160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Verdana" pitchFamily="34" charset="0"/>
          <a:cs typeface="Arial" charset="0"/>
        </a:defRPr>
      </a:lvl6pPr>
      <a:lvl7pPr marL="914400" algn="l" defTabSz="10160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Verdana" pitchFamily="34" charset="0"/>
          <a:cs typeface="Arial" charset="0"/>
        </a:defRPr>
      </a:lvl7pPr>
      <a:lvl8pPr marL="1371600" algn="l" defTabSz="10160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Verdana" pitchFamily="34" charset="0"/>
          <a:cs typeface="Arial" charset="0"/>
        </a:defRPr>
      </a:lvl8pPr>
      <a:lvl9pPr marL="1828800" algn="l" defTabSz="10160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Verdana" pitchFamily="34" charset="0"/>
          <a:cs typeface="Arial" charset="0"/>
        </a:defRPr>
      </a:lvl9pPr>
    </p:titleStyle>
    <p:bodyStyle>
      <a:lvl1pPr marL="271463" indent="-271463" algn="l" defTabSz="1016000" rtl="0" eaLnBrk="1" fontAlgn="base" hangingPunct="1">
        <a:spcBef>
          <a:spcPct val="20000"/>
        </a:spcBef>
        <a:spcAft>
          <a:spcPct val="0"/>
        </a:spcAft>
        <a:buClr>
          <a:srgbClr val="A40128"/>
        </a:buClr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627063" indent="-176213" algn="l" defTabSz="1016000" rtl="0" eaLnBrk="1" fontAlgn="base" hangingPunct="1">
        <a:spcBef>
          <a:spcPct val="20000"/>
        </a:spcBef>
        <a:spcAft>
          <a:spcPct val="0"/>
        </a:spcAft>
        <a:buClr>
          <a:srgbClr val="A40128"/>
        </a:buClr>
        <a:buChar char="•"/>
        <a:defRPr sz="1600">
          <a:solidFill>
            <a:schemeClr val="tx1"/>
          </a:solidFill>
          <a:latin typeface="+mn-lt"/>
          <a:cs typeface="+mn-cs"/>
        </a:defRPr>
      </a:lvl2pPr>
      <a:lvl3pPr marL="998538" indent="-179388" algn="l" defTabSz="1016000" rtl="0" eaLnBrk="1" fontAlgn="base" hangingPunct="1">
        <a:spcBef>
          <a:spcPct val="20000"/>
        </a:spcBef>
        <a:spcAft>
          <a:spcPct val="0"/>
        </a:spcAft>
        <a:buClr>
          <a:srgbClr val="A40128"/>
        </a:buClr>
        <a:buFont typeface="Verdana" pitchFamily="34" charset="0"/>
        <a:buChar char="–"/>
        <a:defRPr sz="1600">
          <a:solidFill>
            <a:schemeClr val="tx1"/>
          </a:solidFill>
          <a:latin typeface="+mn-lt"/>
          <a:cs typeface="+mn-cs"/>
        </a:defRPr>
      </a:lvl3pPr>
      <a:lvl4pPr marL="1362075" indent="-177800" algn="l" defTabSz="1016000" rtl="0" eaLnBrk="1" fontAlgn="base" hangingPunct="1">
        <a:spcBef>
          <a:spcPct val="20000"/>
        </a:spcBef>
        <a:spcAft>
          <a:spcPct val="0"/>
        </a:spcAft>
        <a:buClr>
          <a:srgbClr val="A40128"/>
        </a:buClr>
        <a:buChar char="–"/>
        <a:defRPr sz="1600">
          <a:solidFill>
            <a:schemeClr val="tx1"/>
          </a:solidFill>
          <a:latin typeface="+mn-lt"/>
          <a:cs typeface="+mn-cs"/>
        </a:defRPr>
      </a:lvl4pPr>
      <a:lvl5pPr marL="1719263" indent="-177800" algn="l" defTabSz="1016000" rtl="0" eaLnBrk="1" fontAlgn="base" hangingPunct="1">
        <a:spcBef>
          <a:spcPct val="20000"/>
        </a:spcBef>
        <a:spcAft>
          <a:spcPct val="0"/>
        </a:spcAft>
        <a:buClr>
          <a:srgbClr val="A40128"/>
        </a:buClr>
        <a:buChar char="»"/>
        <a:defRPr sz="1600">
          <a:solidFill>
            <a:schemeClr val="tx1"/>
          </a:solidFill>
          <a:latin typeface="+mn-lt"/>
          <a:cs typeface="+mn-cs"/>
        </a:defRPr>
      </a:lvl5pPr>
      <a:lvl6pPr marL="2176463" indent="-177800" algn="l" defTabSz="1016000" rtl="0" eaLnBrk="1" fontAlgn="base" hangingPunct="1">
        <a:spcBef>
          <a:spcPct val="20000"/>
        </a:spcBef>
        <a:spcAft>
          <a:spcPct val="0"/>
        </a:spcAft>
        <a:buClr>
          <a:srgbClr val="A40128"/>
        </a:buClr>
        <a:buChar char="»"/>
        <a:defRPr sz="1600">
          <a:solidFill>
            <a:schemeClr val="tx1"/>
          </a:solidFill>
          <a:latin typeface="+mn-lt"/>
          <a:cs typeface="+mn-cs"/>
        </a:defRPr>
      </a:lvl6pPr>
      <a:lvl7pPr marL="2633663" indent="-177800" algn="l" defTabSz="1016000" rtl="0" eaLnBrk="1" fontAlgn="base" hangingPunct="1">
        <a:spcBef>
          <a:spcPct val="20000"/>
        </a:spcBef>
        <a:spcAft>
          <a:spcPct val="0"/>
        </a:spcAft>
        <a:buClr>
          <a:srgbClr val="A40128"/>
        </a:buClr>
        <a:buChar char="»"/>
        <a:defRPr sz="1600">
          <a:solidFill>
            <a:schemeClr val="tx1"/>
          </a:solidFill>
          <a:latin typeface="+mn-lt"/>
          <a:cs typeface="+mn-cs"/>
        </a:defRPr>
      </a:lvl7pPr>
      <a:lvl8pPr marL="3090863" indent="-177800" algn="l" defTabSz="1016000" rtl="0" eaLnBrk="1" fontAlgn="base" hangingPunct="1">
        <a:spcBef>
          <a:spcPct val="20000"/>
        </a:spcBef>
        <a:spcAft>
          <a:spcPct val="0"/>
        </a:spcAft>
        <a:buClr>
          <a:srgbClr val="A40128"/>
        </a:buClr>
        <a:buChar char="»"/>
        <a:defRPr sz="1600">
          <a:solidFill>
            <a:schemeClr val="tx1"/>
          </a:solidFill>
          <a:latin typeface="+mn-lt"/>
          <a:cs typeface="+mn-cs"/>
        </a:defRPr>
      </a:lvl8pPr>
      <a:lvl9pPr marL="3548063" indent="-177800" algn="l" defTabSz="1016000" rtl="0" eaLnBrk="1" fontAlgn="base" hangingPunct="1">
        <a:spcBef>
          <a:spcPct val="20000"/>
        </a:spcBef>
        <a:spcAft>
          <a:spcPct val="0"/>
        </a:spcAft>
        <a:buClr>
          <a:srgbClr val="A40128"/>
        </a:buClr>
        <a:buChar char="»"/>
        <a:defRPr sz="1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7408863" y="6676951"/>
            <a:ext cx="2209800" cy="500137"/>
          </a:xfrm>
          <a:noFill/>
        </p:spPr>
        <p:txBody>
          <a:bodyPr/>
          <a:lstStyle/>
          <a:p>
            <a:pPr defTabSz="1016000"/>
            <a:r>
              <a:rPr lang="en-US" dirty="0" smtClean="0"/>
              <a:t>Sissel Vollan</a:t>
            </a:r>
          </a:p>
          <a:p>
            <a:pPr defTabSz="1016000"/>
            <a:r>
              <a:rPr lang="en-US" dirty="0" smtClean="0"/>
              <a:t>EBSN conference, Prague</a:t>
            </a:r>
          </a:p>
          <a:p>
            <a:pPr defTabSz="1016000"/>
            <a:r>
              <a:rPr lang="en-US" dirty="0" smtClean="0"/>
              <a:t> </a:t>
            </a:r>
            <a:r>
              <a:rPr lang="en-US" smtClean="0"/>
              <a:t>May 31/2012</a:t>
            </a:r>
            <a:endParaRPr lang="en-US" dirty="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210050" y="1725613"/>
            <a:ext cx="5408613" cy="1611312"/>
          </a:xfrm>
        </p:spPr>
        <p:txBody>
          <a:bodyPr/>
          <a:lstStyle/>
          <a:p>
            <a:r>
              <a:rPr lang="en-US" dirty="0" smtClean="0"/>
              <a:t>Model for teacher training – continuing education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Plassholder for bunntekst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1016000"/>
            <a:r>
              <a:rPr lang="en-US" dirty="0" err="1"/>
              <a:t>Endres</a:t>
            </a:r>
            <a:r>
              <a:rPr lang="en-US"/>
              <a:t> i topp-/bunntekst</a:t>
            </a:r>
          </a:p>
        </p:txBody>
      </p:sp>
      <p:sp>
        <p:nvSpPr>
          <p:cNvPr id="4099" name="Plassholder for lysbildenumm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 defTabSz="1016000"/>
            <a:fld id="{840BF3DA-F832-46FC-A33B-E58988E7743B}" type="datetime1">
              <a:rPr lang="en-US"/>
              <a:pPr defTabSz="1016000"/>
              <a:t>6/14/2012</a:t>
            </a:fld>
            <a:r>
              <a:rPr lang="en-US"/>
              <a:t> • Page </a:t>
            </a:r>
            <a:fld id="{48670E34-07F0-45A1-A44A-7E221ADFEDEA}" type="slidenum">
              <a:rPr lang="en-US"/>
              <a:pPr defTabSz="1016000"/>
              <a:t>2</a:t>
            </a:fld>
            <a:endParaRPr lang="en-US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Facts and figures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2193925"/>
            <a:ext cx="9080500" cy="4111625"/>
          </a:xfrm>
        </p:spPr>
        <p:txBody>
          <a:bodyPr/>
          <a:lstStyle/>
          <a:p>
            <a:pPr eaLnBrk="1" hangingPunct="1"/>
            <a:r>
              <a:rPr lang="en-US" dirty="0" smtClean="0"/>
              <a:t>Approx 3500 teachers in the field of teaching Norwegian as a Second Language to adult immigrants</a:t>
            </a:r>
          </a:p>
          <a:p>
            <a:pPr eaLnBrk="1" hangingPunct="1"/>
            <a:endParaRPr lang="en-US" dirty="0" smtClean="0"/>
          </a:p>
          <a:p>
            <a:pPr marL="0" indent="0" eaLnBrk="1" hangingPunct="1">
              <a:buNone/>
            </a:pPr>
            <a:r>
              <a:rPr lang="en-US" dirty="0" smtClean="0"/>
              <a:t>Vox provides nationwide continuing education courses: </a:t>
            </a:r>
          </a:p>
          <a:p>
            <a:pPr eaLnBrk="1" hangingPunct="1"/>
            <a:r>
              <a:rPr lang="en-US" dirty="0" smtClean="0"/>
              <a:t>2-day courses in all the counties </a:t>
            </a:r>
          </a:p>
          <a:p>
            <a:r>
              <a:rPr lang="en-US" dirty="0"/>
              <a:t>1-day courses on different topics, of which the counties may     choose according to local needs and priorities </a:t>
            </a:r>
          </a:p>
          <a:p>
            <a:r>
              <a:rPr lang="en-US" dirty="0"/>
              <a:t>Based on the National curriculum and “Plan for Quality”, a national scheme </a:t>
            </a:r>
          </a:p>
          <a:p>
            <a:r>
              <a:rPr lang="en-US" dirty="0" smtClean="0"/>
              <a:t>Approx </a:t>
            </a:r>
            <a:r>
              <a:rPr lang="en-US" dirty="0"/>
              <a:t>2000 - 2500 teachers and leaders participate annually in </a:t>
            </a:r>
            <a:r>
              <a:rPr lang="en-US" dirty="0" smtClean="0"/>
              <a:t>2-day </a:t>
            </a:r>
            <a:r>
              <a:rPr lang="en-US" dirty="0"/>
              <a:t>courses </a:t>
            </a:r>
          </a:p>
          <a:p>
            <a:endParaRPr lang="en-US" sz="2400" dirty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Nationwide courses for all teachers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5123" name="Rectangle 8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en-US" sz="1900" dirty="0" smtClean="0"/>
              <a:t>Focus areas in 2012:</a:t>
            </a:r>
          </a:p>
          <a:p>
            <a:pPr marL="0" indent="0" eaLnBrk="1" hangingPunct="1">
              <a:buNone/>
            </a:pPr>
            <a:r>
              <a:rPr lang="en-US" sz="1900" dirty="0" smtClean="0"/>
              <a:t> </a:t>
            </a:r>
          </a:p>
          <a:p>
            <a:pPr eaLnBrk="1" hangingPunct="1"/>
            <a:r>
              <a:rPr lang="en-US" sz="1900" dirty="0" smtClean="0"/>
              <a:t>Digital competence</a:t>
            </a:r>
          </a:p>
          <a:p>
            <a:pPr eaLnBrk="1" hangingPunct="1"/>
            <a:r>
              <a:rPr lang="en-US" sz="1900" dirty="0" smtClean="0"/>
              <a:t>Digital stories</a:t>
            </a:r>
          </a:p>
          <a:p>
            <a:pPr eaLnBrk="1" hangingPunct="1"/>
            <a:r>
              <a:rPr lang="en-US" sz="1900" dirty="0" smtClean="0"/>
              <a:t>Alphabetization</a:t>
            </a:r>
            <a:r>
              <a:rPr lang="en-US" sz="1800" dirty="0" smtClean="0"/>
              <a:t>   </a:t>
            </a:r>
          </a:p>
          <a:p>
            <a:pPr lvl="1"/>
            <a:r>
              <a:rPr lang="en-US" sz="1800" dirty="0" smtClean="0"/>
              <a:t>oral </a:t>
            </a:r>
            <a:r>
              <a:rPr lang="en-US" sz="1800" dirty="0"/>
              <a:t>beginner training</a:t>
            </a:r>
          </a:p>
          <a:p>
            <a:pPr lvl="1"/>
            <a:r>
              <a:rPr lang="en-US" sz="1800" dirty="0" smtClean="0"/>
              <a:t>initial literacy</a:t>
            </a:r>
          </a:p>
        </p:txBody>
      </p:sp>
      <p:sp>
        <p:nvSpPr>
          <p:cNvPr id="5124" name="Plassholder for bunntekst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1016000"/>
            <a:r>
              <a:rPr lang="en-US" dirty="0" err="1"/>
              <a:t>Endres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topp</a:t>
            </a:r>
            <a:r>
              <a:rPr lang="en-US" dirty="0"/>
              <a:t>-/</a:t>
            </a:r>
            <a:r>
              <a:rPr lang="en-US" dirty="0" err="1"/>
              <a:t>bunntekst</a:t>
            </a:r>
            <a:endParaRPr lang="en-US" dirty="0"/>
          </a:p>
        </p:txBody>
      </p:sp>
      <p:sp>
        <p:nvSpPr>
          <p:cNvPr id="5125" name="Plassholder for lysbildenumm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 defTabSz="1016000"/>
            <a:fld id="{3098056C-73DA-468D-AAEE-2549A028D58D}" type="datetime1">
              <a:rPr lang="en-US"/>
              <a:pPr defTabSz="1016000"/>
              <a:t>6/14/2012</a:t>
            </a:fld>
            <a:r>
              <a:rPr lang="en-US"/>
              <a:t> • Page </a:t>
            </a:r>
            <a:fld id="{C2745346-6D30-48D8-9F3D-788F80BCF033}" type="slidenum">
              <a:rPr lang="en-US"/>
              <a:pPr defTabSz="1016000"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>
          <a:xfrm>
            <a:off x="539750" y="1423988"/>
            <a:ext cx="9080500" cy="769937"/>
          </a:xfrm>
        </p:spPr>
        <p:txBody>
          <a:bodyPr/>
          <a:lstStyle/>
          <a:p>
            <a:pPr eaLnBrk="1" hangingPunct="1"/>
            <a:r>
              <a:rPr lang="en-US" dirty="0" smtClean="0"/>
              <a:t>Model for developing the content </a:t>
            </a:r>
            <a:br>
              <a:rPr lang="en-US" dirty="0" smtClean="0"/>
            </a:br>
            <a:r>
              <a:rPr lang="en-US" dirty="0" smtClean="0"/>
              <a:t>- two stages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6147" name="Plassholder for innhold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nb-NO" dirty="0" smtClean="0"/>
          </a:p>
          <a:p>
            <a:pPr eaLnBrk="1" hangingPunct="1"/>
            <a:r>
              <a:rPr lang="nb-NO" dirty="0" smtClean="0"/>
              <a:t>Input seminar</a:t>
            </a:r>
          </a:p>
          <a:p>
            <a:pPr eaLnBrk="1" hangingPunct="1">
              <a:buFontTx/>
              <a:buNone/>
            </a:pPr>
            <a:r>
              <a:rPr lang="nb-NO" dirty="0" smtClean="0"/>
              <a:t>   Aim: to recruit professionals to present in different contexts </a:t>
            </a:r>
          </a:p>
          <a:p>
            <a:pPr eaLnBrk="1" hangingPunct="1">
              <a:buFontTx/>
              <a:buNone/>
            </a:pPr>
            <a:endParaRPr lang="nb-NO" dirty="0" smtClean="0"/>
          </a:p>
          <a:p>
            <a:pPr eaLnBrk="1" hangingPunct="1"/>
            <a:r>
              <a:rPr lang="nb-NO" dirty="0" smtClean="0"/>
              <a:t>Topic group – in 2012: alphabetization </a:t>
            </a:r>
            <a:endParaRPr lang="nb-NO" dirty="0"/>
          </a:p>
          <a:p>
            <a:pPr lvl="1"/>
            <a:r>
              <a:rPr lang="nb-NO" dirty="0" smtClean="0"/>
              <a:t>22 experienced alphabetization teachers from all over the country representing big and small schools</a:t>
            </a:r>
          </a:p>
          <a:p>
            <a:pPr lvl="1"/>
            <a:r>
              <a:rPr lang="nb-NO" dirty="0" smtClean="0"/>
              <a:t>Two coaches: oral beginner training and initial literacy</a:t>
            </a:r>
          </a:p>
          <a:p>
            <a:endParaRPr lang="nb-NO" dirty="0" smtClean="0"/>
          </a:p>
        </p:txBody>
      </p:sp>
      <p:sp>
        <p:nvSpPr>
          <p:cNvPr id="6148" name="Plassholder for bunntekst 4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1016000"/>
            <a:r>
              <a:rPr lang="en-US" dirty="0" err="1"/>
              <a:t>Endres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topp</a:t>
            </a:r>
            <a:r>
              <a:rPr lang="en-US" dirty="0"/>
              <a:t>-/</a:t>
            </a:r>
            <a:r>
              <a:rPr lang="en-US" dirty="0" err="1"/>
              <a:t>bunntekst</a:t>
            </a:r>
            <a:endParaRPr lang="en-US" dirty="0"/>
          </a:p>
        </p:txBody>
      </p:sp>
      <p:sp>
        <p:nvSpPr>
          <p:cNvPr id="6149" name="Plassholder for lysbildenumm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 defTabSz="1016000"/>
            <a:fld id="{95738D5E-A719-49A1-8E6D-9247DFF0E493}" type="datetime1">
              <a:rPr lang="en-US"/>
              <a:pPr defTabSz="1016000"/>
              <a:t>6/14/2012</a:t>
            </a:fld>
            <a:r>
              <a:rPr lang="en-US"/>
              <a:t> • Page </a:t>
            </a:r>
            <a:fld id="{79616507-2A32-415A-A24D-DC1BF53CFFDA}" type="slidenum">
              <a:rPr lang="en-US"/>
              <a:pPr defTabSz="1016000"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2762250" y="1423988"/>
            <a:ext cx="3962400" cy="565150"/>
          </a:xfrm>
        </p:spPr>
        <p:txBody>
          <a:bodyPr/>
          <a:lstStyle/>
          <a:p>
            <a:r>
              <a:rPr lang="nb-NO" dirty="0" err="1" smtClean="0"/>
              <a:t>Cascading</a:t>
            </a:r>
            <a:r>
              <a:rPr lang="nb-NO" dirty="0" smtClean="0"/>
              <a:t> </a:t>
            </a:r>
            <a:r>
              <a:rPr lang="nb-NO" dirty="0" err="1" smtClean="0"/>
              <a:t>model</a:t>
            </a:r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Endres i topp-/bunntekst</a:t>
            </a:r>
            <a:endParaRPr lang="en-US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3B9D44-699C-4B7C-A408-CD52116D2674}" type="datetime1">
              <a:rPr lang="en-US" smtClean="0"/>
              <a:pPr/>
              <a:t>6/14/2012</a:t>
            </a:fld>
            <a:r>
              <a:rPr lang="en-US" smtClean="0"/>
              <a:t> • Page </a:t>
            </a:r>
            <a:fld id="{44A0DC37-A9ED-42B8-B996-641D8BF1190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Femkant 5"/>
          <p:cNvSpPr/>
          <p:nvPr/>
        </p:nvSpPr>
        <p:spPr>
          <a:xfrm>
            <a:off x="2238375" y="3143250"/>
            <a:ext cx="1628775" cy="1085850"/>
          </a:xfrm>
          <a:prstGeom prst="homePlate">
            <a:avLst/>
          </a:prstGeom>
          <a:solidFill>
            <a:srgbClr val="FFD5D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800" dirty="0" smtClean="0">
                <a:solidFill>
                  <a:schemeClr val="tx1"/>
                </a:solidFill>
              </a:rPr>
              <a:t>Input seminar</a:t>
            </a:r>
            <a:endParaRPr lang="nb-NO" sz="1800" dirty="0">
              <a:solidFill>
                <a:schemeClr val="tx1"/>
              </a:solidFill>
            </a:endParaRPr>
          </a:p>
        </p:txBody>
      </p:sp>
      <p:sp>
        <p:nvSpPr>
          <p:cNvPr id="9" name="Vinkeltegn 8"/>
          <p:cNvSpPr/>
          <p:nvPr/>
        </p:nvSpPr>
        <p:spPr>
          <a:xfrm>
            <a:off x="3533774" y="3143250"/>
            <a:ext cx="2057401" cy="1085850"/>
          </a:xfrm>
          <a:prstGeom prst="chevron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1800" dirty="0" smtClean="0">
              <a:solidFill>
                <a:schemeClr val="tx1"/>
              </a:solidFill>
            </a:endParaRPr>
          </a:p>
          <a:p>
            <a:pPr algn="ctr"/>
            <a:r>
              <a:rPr lang="nb-NO" sz="1800" dirty="0" err="1" smtClean="0">
                <a:solidFill>
                  <a:schemeClr val="tx1"/>
                </a:solidFill>
              </a:rPr>
              <a:t>Topic</a:t>
            </a:r>
            <a:r>
              <a:rPr lang="nb-NO" sz="1800" dirty="0" smtClean="0">
                <a:solidFill>
                  <a:schemeClr val="tx1"/>
                </a:solidFill>
              </a:rPr>
              <a:t> </a:t>
            </a:r>
            <a:r>
              <a:rPr lang="nb-NO" sz="1800" dirty="0" err="1" smtClean="0">
                <a:solidFill>
                  <a:schemeClr val="tx1"/>
                </a:solidFill>
              </a:rPr>
              <a:t>group</a:t>
            </a:r>
            <a:r>
              <a:rPr lang="nb-NO" dirty="0" smtClean="0">
                <a:solidFill>
                  <a:schemeClr val="tx1"/>
                </a:solidFill>
              </a:rPr>
              <a:t>	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10" name="Vinkeltegn 9"/>
          <p:cNvSpPr/>
          <p:nvPr/>
        </p:nvSpPr>
        <p:spPr>
          <a:xfrm>
            <a:off x="5210174" y="3143250"/>
            <a:ext cx="2209801" cy="1085850"/>
          </a:xfrm>
          <a:prstGeom prst="chevron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800" dirty="0" err="1" smtClean="0">
                <a:solidFill>
                  <a:schemeClr val="tx1"/>
                </a:solidFill>
              </a:rPr>
              <a:t>Teacher</a:t>
            </a:r>
            <a:r>
              <a:rPr lang="nb-NO" sz="1800" dirty="0" smtClean="0">
                <a:solidFill>
                  <a:schemeClr val="tx1"/>
                </a:solidFill>
              </a:rPr>
              <a:t> </a:t>
            </a:r>
            <a:r>
              <a:rPr lang="nb-NO" sz="1800" dirty="0" err="1" smtClean="0">
                <a:solidFill>
                  <a:schemeClr val="tx1"/>
                </a:solidFill>
              </a:rPr>
              <a:t>cources</a:t>
            </a:r>
            <a:endParaRPr lang="nb-NO" sz="1800" dirty="0">
              <a:solidFill>
                <a:schemeClr val="tx1"/>
              </a:solidFill>
            </a:endParaRPr>
          </a:p>
        </p:txBody>
      </p:sp>
      <p:sp>
        <p:nvSpPr>
          <p:cNvPr id="11" name="Vinkeltegn 10"/>
          <p:cNvSpPr/>
          <p:nvPr/>
        </p:nvSpPr>
        <p:spPr>
          <a:xfrm>
            <a:off x="7042150" y="3143250"/>
            <a:ext cx="2263775" cy="1085850"/>
          </a:xfrm>
          <a:prstGeom prst="chevron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dirty="0" smtClean="0">
                <a:solidFill>
                  <a:schemeClr val="tx1"/>
                </a:solidFill>
              </a:rPr>
              <a:t>School </a:t>
            </a:r>
            <a:r>
              <a:rPr lang="nb-NO" dirty="0" err="1" smtClean="0">
                <a:solidFill>
                  <a:schemeClr val="tx1"/>
                </a:solidFill>
              </a:rPr>
              <a:t>develop</a:t>
            </a:r>
            <a:r>
              <a:rPr lang="nb-NO" dirty="0" smtClean="0">
                <a:solidFill>
                  <a:schemeClr val="tx1"/>
                </a:solidFill>
              </a:rPr>
              <a:t>-ment</a:t>
            </a:r>
            <a:endParaRPr lang="nb-NO" dirty="0">
              <a:solidFill>
                <a:schemeClr val="tx1"/>
              </a:solidFill>
            </a:endParaRPr>
          </a:p>
        </p:txBody>
      </p:sp>
      <p:sp>
        <p:nvSpPr>
          <p:cNvPr id="12" name="Pil høyre 11"/>
          <p:cNvSpPr/>
          <p:nvPr/>
        </p:nvSpPr>
        <p:spPr>
          <a:xfrm rot="2344039">
            <a:off x="461743" y="1855559"/>
            <a:ext cx="2256682" cy="939702"/>
          </a:xfrm>
          <a:prstGeom prst="rightArrow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600" dirty="0" err="1" smtClean="0">
                <a:solidFill>
                  <a:schemeClr val="tx1"/>
                </a:solidFill>
              </a:rPr>
              <a:t>Demands</a:t>
            </a:r>
            <a:r>
              <a:rPr lang="nb-NO" sz="1600" dirty="0" smtClean="0">
                <a:solidFill>
                  <a:schemeClr val="tx1"/>
                </a:solidFill>
              </a:rPr>
              <a:t> from </a:t>
            </a:r>
            <a:r>
              <a:rPr lang="nb-NO" sz="1600" dirty="0" err="1" smtClean="0">
                <a:solidFill>
                  <a:schemeClr val="tx1"/>
                </a:solidFill>
              </a:rPr>
              <a:t>the</a:t>
            </a:r>
            <a:r>
              <a:rPr lang="nb-NO" sz="1600" dirty="0" smtClean="0">
                <a:solidFill>
                  <a:schemeClr val="tx1"/>
                </a:solidFill>
              </a:rPr>
              <a:t> </a:t>
            </a:r>
            <a:r>
              <a:rPr lang="nb-NO" sz="1600" dirty="0" err="1" smtClean="0">
                <a:solidFill>
                  <a:schemeClr val="tx1"/>
                </a:solidFill>
              </a:rPr>
              <a:t>Government</a:t>
            </a:r>
            <a:endParaRPr lang="nb-NO" sz="1600" dirty="0">
              <a:solidFill>
                <a:schemeClr val="tx1"/>
              </a:solidFill>
            </a:endParaRPr>
          </a:p>
        </p:txBody>
      </p:sp>
      <p:sp>
        <p:nvSpPr>
          <p:cNvPr id="13" name="Pil høyre 12"/>
          <p:cNvSpPr/>
          <p:nvPr/>
        </p:nvSpPr>
        <p:spPr>
          <a:xfrm>
            <a:off x="104776" y="3162301"/>
            <a:ext cx="2133600" cy="1066799"/>
          </a:xfrm>
          <a:prstGeom prst="rightArrow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600" dirty="0" smtClean="0">
                <a:solidFill>
                  <a:schemeClr val="tx1"/>
                </a:solidFill>
              </a:rPr>
              <a:t>Curriculum and </a:t>
            </a:r>
          </a:p>
          <a:p>
            <a:pPr algn="ctr"/>
            <a:r>
              <a:rPr lang="nb-NO" sz="1600" dirty="0" err="1" smtClean="0">
                <a:solidFill>
                  <a:schemeClr val="tx1"/>
                </a:solidFill>
              </a:rPr>
              <a:t>Quality</a:t>
            </a:r>
            <a:r>
              <a:rPr lang="nb-NO" sz="1600" dirty="0" smtClean="0">
                <a:solidFill>
                  <a:schemeClr val="tx1"/>
                </a:solidFill>
              </a:rPr>
              <a:t> Plan</a:t>
            </a:r>
            <a:endParaRPr lang="nb-NO" sz="1600" dirty="0">
              <a:solidFill>
                <a:schemeClr val="tx1"/>
              </a:solidFill>
            </a:endParaRPr>
          </a:p>
        </p:txBody>
      </p:sp>
      <p:sp>
        <p:nvSpPr>
          <p:cNvPr id="14" name="Pil høyre 13"/>
          <p:cNvSpPr/>
          <p:nvPr/>
        </p:nvSpPr>
        <p:spPr>
          <a:xfrm rot="18707086">
            <a:off x="384266" y="4699436"/>
            <a:ext cx="2509830" cy="1080763"/>
          </a:xfrm>
          <a:prstGeom prst="rightArrow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600" dirty="0" err="1" smtClean="0">
                <a:solidFill>
                  <a:schemeClr val="tx1"/>
                </a:solidFill>
              </a:rPr>
              <a:t>Needs</a:t>
            </a:r>
            <a:r>
              <a:rPr lang="nb-NO" sz="1600" dirty="0" smtClean="0">
                <a:solidFill>
                  <a:schemeClr val="tx1"/>
                </a:solidFill>
              </a:rPr>
              <a:t> from </a:t>
            </a:r>
            <a:r>
              <a:rPr lang="nb-NO" sz="1600" dirty="0" err="1" smtClean="0">
                <a:solidFill>
                  <a:schemeClr val="tx1"/>
                </a:solidFill>
              </a:rPr>
              <a:t>the</a:t>
            </a:r>
            <a:r>
              <a:rPr lang="nb-NO" sz="1600" dirty="0" smtClean="0">
                <a:solidFill>
                  <a:schemeClr val="tx1"/>
                </a:solidFill>
              </a:rPr>
              <a:t> </a:t>
            </a:r>
            <a:r>
              <a:rPr lang="nb-NO" sz="1600" dirty="0" err="1" smtClean="0">
                <a:solidFill>
                  <a:schemeClr val="tx1"/>
                </a:solidFill>
              </a:rPr>
              <a:t>field</a:t>
            </a:r>
            <a:endParaRPr lang="nb-NO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680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Plassholder for bunntekst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pPr defTabSz="1016000"/>
            <a:r>
              <a:rPr lang="en-US"/>
              <a:t>Endres i topp-/bunntekst</a:t>
            </a:r>
          </a:p>
        </p:txBody>
      </p:sp>
      <p:sp>
        <p:nvSpPr>
          <p:cNvPr id="7171" name="Plassholder for lysbildenumm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pPr defTabSz="1016000"/>
            <a:fld id="{9C781043-E8AF-4B52-BBD6-365D9AF05D1E}" type="datetime1">
              <a:rPr lang="en-US"/>
              <a:pPr defTabSz="1016000"/>
              <a:t>6/14/2012</a:t>
            </a:fld>
            <a:r>
              <a:rPr lang="en-US"/>
              <a:t> • Page </a:t>
            </a:r>
            <a:fld id="{3C714143-ACF2-4A3E-AF39-C49C987CA37C}" type="slidenum">
              <a:rPr lang="en-US"/>
              <a:pPr defTabSz="1016000"/>
              <a:t>6</a:t>
            </a:fld>
            <a:endParaRPr lang="en-US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for developing the content: </a:t>
            </a:r>
            <a:br>
              <a:rPr lang="en-US" dirty="0" smtClean="0"/>
            </a:br>
            <a:r>
              <a:rPr lang="en-US" dirty="0" smtClean="0"/>
              <a:t>topic group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7173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dirty="0" smtClean="0"/>
          </a:p>
          <a:p>
            <a:r>
              <a:rPr lang="nb-NO" dirty="0" smtClean="0"/>
              <a:t>3 x 2-day seminars (February, April and June)</a:t>
            </a:r>
          </a:p>
          <a:p>
            <a:endParaRPr lang="nb-NO" dirty="0" smtClean="0"/>
          </a:p>
          <a:p>
            <a:r>
              <a:rPr lang="nb-NO" dirty="0" smtClean="0"/>
              <a:t>Some articles have to be read before the first seminar</a:t>
            </a:r>
          </a:p>
          <a:p>
            <a:pPr>
              <a:buNone/>
            </a:pPr>
            <a:r>
              <a:rPr lang="nb-NO" dirty="0" smtClean="0"/>
              <a:t> </a:t>
            </a:r>
          </a:p>
          <a:p>
            <a:r>
              <a:rPr lang="nb-NO" dirty="0" smtClean="0"/>
              <a:t>The seminar is lead by the coaches</a:t>
            </a:r>
          </a:p>
          <a:p>
            <a:endParaRPr lang="nb-NO" dirty="0" smtClean="0"/>
          </a:p>
          <a:p>
            <a:r>
              <a:rPr lang="nb-NO" dirty="0" smtClean="0"/>
              <a:t>Important: Exchanging of ideas, sharing  of experiences, discussion of theory and </a:t>
            </a:r>
            <a:r>
              <a:rPr lang="nb-NO" dirty="0" err="1" smtClean="0"/>
              <a:t>methods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39750" y="1423987"/>
            <a:ext cx="9080500" cy="977569"/>
          </a:xfrm>
        </p:spPr>
        <p:txBody>
          <a:bodyPr/>
          <a:lstStyle/>
          <a:p>
            <a:r>
              <a:rPr lang="en-US" dirty="0" smtClean="0"/>
              <a:t>Model for developing the content: </a:t>
            </a:r>
            <a:br>
              <a:rPr lang="en-US" dirty="0" smtClean="0"/>
            </a:br>
            <a:r>
              <a:rPr lang="en-US" dirty="0" smtClean="0"/>
              <a:t>topic group (cont.)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39750" y="2682910"/>
            <a:ext cx="9080500" cy="3433728"/>
          </a:xfrm>
        </p:spPr>
        <p:txBody>
          <a:bodyPr/>
          <a:lstStyle/>
          <a:p>
            <a:r>
              <a:rPr lang="en-US" dirty="0" smtClean="0"/>
              <a:t>Goal: To work out a common </a:t>
            </a:r>
            <a:r>
              <a:rPr lang="en-US" dirty="0" err="1" smtClean="0"/>
              <a:t>ppt</a:t>
            </a:r>
            <a:r>
              <a:rPr lang="en-US" dirty="0" smtClean="0"/>
              <a:t> presentation to be used in 2-day county based courses August – November</a:t>
            </a:r>
          </a:p>
          <a:p>
            <a:endParaRPr lang="en-US" dirty="0" smtClean="0"/>
          </a:p>
          <a:p>
            <a:r>
              <a:rPr lang="en-US" dirty="0" smtClean="0"/>
              <a:t>The teachers will add their own pedagogical tips to the </a:t>
            </a:r>
            <a:r>
              <a:rPr lang="en-US" dirty="0" err="1" smtClean="0"/>
              <a:t>ppt</a:t>
            </a:r>
            <a:endParaRPr lang="en-US" dirty="0" smtClean="0"/>
          </a:p>
          <a:p>
            <a:r>
              <a:rPr lang="en-US" dirty="0" smtClean="0"/>
              <a:t>Duration of presentations: 45 min x 5</a:t>
            </a:r>
          </a:p>
          <a:p>
            <a:endParaRPr lang="en-US" dirty="0" smtClean="0"/>
          </a:p>
          <a:p>
            <a:r>
              <a:rPr lang="en-US" dirty="0" smtClean="0"/>
              <a:t>The teachers will work in pairs</a:t>
            </a:r>
            <a:endParaRPr lang="en-US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Endres i topp-/bunntekst</a:t>
            </a:r>
            <a:endParaRPr lang="en-US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3B9D44-699C-4B7C-A408-CD52116D2674}" type="datetime1">
              <a:rPr lang="en-US" smtClean="0"/>
              <a:pPr/>
              <a:t>6/14/2012</a:t>
            </a:fld>
            <a:r>
              <a:rPr lang="en-US" smtClean="0"/>
              <a:t> • Page </a:t>
            </a:r>
            <a:fld id="{44A0DC37-A9ED-42B8-B996-641D8BF1190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makes this model a </a:t>
            </a:r>
            <a:r>
              <a:rPr lang="en-US" smtClean="0"/>
              <a:t>good one?</a:t>
            </a:r>
            <a:endParaRPr lang="en-US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39750" y="2608716"/>
            <a:ext cx="9080500" cy="3922713"/>
          </a:xfrm>
        </p:spPr>
        <p:txBody>
          <a:bodyPr/>
          <a:lstStyle/>
          <a:p>
            <a:r>
              <a:rPr lang="en-US" dirty="0" smtClean="0"/>
              <a:t>It works two ways - top down and bottom up</a:t>
            </a:r>
          </a:p>
          <a:p>
            <a:r>
              <a:rPr lang="en-US" dirty="0" smtClean="0"/>
              <a:t>Both Vox and the teachers increase their competence </a:t>
            </a:r>
          </a:p>
          <a:p>
            <a:r>
              <a:rPr lang="en-US" dirty="0" smtClean="0"/>
              <a:t>The teachers of the topic group share their competence with their colleagues – schools get increased competence (cascading) </a:t>
            </a:r>
          </a:p>
          <a:p>
            <a:r>
              <a:rPr lang="en-US" dirty="0" smtClean="0"/>
              <a:t>Teachers  presenting to teachers on 2-day courses – credibility and legitimacy</a:t>
            </a:r>
          </a:p>
          <a:p>
            <a:r>
              <a:rPr lang="en-US" dirty="0" smtClean="0"/>
              <a:t>Maximum results with minimum in-put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	Very good evaluation by teachers and leaders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err="1" smtClean="0"/>
              <a:t>Endres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topp</a:t>
            </a:r>
            <a:r>
              <a:rPr lang="en-US" dirty="0" smtClean="0"/>
              <a:t>-/</a:t>
            </a:r>
            <a:r>
              <a:rPr lang="en-US" dirty="0" err="1" smtClean="0"/>
              <a:t>bunntekst</a:t>
            </a:r>
            <a:endParaRPr lang="en-US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3B9D44-699C-4B7C-A408-CD52116D2674}" type="datetime1">
              <a:rPr lang="en-US" smtClean="0"/>
              <a:pPr/>
              <a:t>6/14/2012</a:t>
            </a:fld>
            <a:r>
              <a:rPr lang="en-US" smtClean="0"/>
              <a:t> • Page </a:t>
            </a:r>
            <a:fld id="{44A0DC37-A9ED-42B8-B996-641D8BF1190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ox_ppt_Eng">
  <a:themeElements>
    <a:clrScheme name="Vox 1">
      <a:dk1>
        <a:srgbClr val="000000"/>
      </a:dk1>
      <a:lt1>
        <a:srgbClr val="FFFFFF"/>
      </a:lt1>
      <a:dk2>
        <a:srgbClr val="E2E1DB"/>
      </a:dk2>
      <a:lt2>
        <a:srgbClr val="9A998B"/>
      </a:lt2>
      <a:accent1>
        <a:srgbClr val="A40128"/>
      </a:accent1>
      <a:accent2>
        <a:srgbClr val="E6EBE7"/>
      </a:accent2>
      <a:accent3>
        <a:srgbClr val="FFFFFF"/>
      </a:accent3>
      <a:accent4>
        <a:srgbClr val="000000"/>
      </a:accent4>
      <a:accent5>
        <a:srgbClr val="CFAAAC"/>
      </a:accent5>
      <a:accent6>
        <a:srgbClr val="D0D5D1"/>
      </a:accent6>
      <a:hlink>
        <a:srgbClr val="BBBD1E"/>
      </a:hlink>
      <a:folHlink>
        <a:srgbClr val="149DC4"/>
      </a:folHlink>
    </a:clrScheme>
    <a:fontScheme name="Vox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ox 1">
        <a:dk1>
          <a:srgbClr val="000000"/>
        </a:dk1>
        <a:lt1>
          <a:srgbClr val="FFFFFF"/>
        </a:lt1>
        <a:dk2>
          <a:srgbClr val="E2E1DB"/>
        </a:dk2>
        <a:lt2>
          <a:srgbClr val="9A998B"/>
        </a:lt2>
        <a:accent1>
          <a:srgbClr val="A40128"/>
        </a:accent1>
        <a:accent2>
          <a:srgbClr val="E6EBE7"/>
        </a:accent2>
        <a:accent3>
          <a:srgbClr val="FFFFFF"/>
        </a:accent3>
        <a:accent4>
          <a:srgbClr val="000000"/>
        </a:accent4>
        <a:accent5>
          <a:srgbClr val="CFAAAC"/>
        </a:accent5>
        <a:accent6>
          <a:srgbClr val="D0D5D1"/>
        </a:accent6>
        <a:hlink>
          <a:srgbClr val="BBBD1E"/>
        </a:hlink>
        <a:folHlink>
          <a:srgbClr val="149DC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Vox_ppt_Eng</Template>
  <TotalTime>161</TotalTime>
  <Words>414</Words>
  <Application>Microsoft Office PowerPoint</Application>
  <PresentationFormat>Egendefinert</PresentationFormat>
  <Paragraphs>81</Paragraphs>
  <Slides>8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Lysbildetitler</vt:lpstr>
      </vt:variant>
      <vt:variant>
        <vt:i4>8</vt:i4>
      </vt:variant>
    </vt:vector>
  </HeadingPairs>
  <TitlesOfParts>
    <vt:vector size="9" baseType="lpstr">
      <vt:lpstr>Vox_ppt_Eng</vt:lpstr>
      <vt:lpstr>Model for teacher training – continuing education   </vt:lpstr>
      <vt:lpstr>Facts and figures</vt:lpstr>
      <vt:lpstr>Nationwide courses for all teachers </vt:lpstr>
      <vt:lpstr>Model for developing the content  - two stages     </vt:lpstr>
      <vt:lpstr>Cascading model</vt:lpstr>
      <vt:lpstr>Model for developing the content:  topic group     </vt:lpstr>
      <vt:lpstr>Model for developing the content:  topic group (cont.)   </vt:lpstr>
      <vt:lpstr>What makes this model a good one?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Models for teacher training – continuing educaton</dc:title>
  <dc:creator>Åge</dc:creator>
  <dc:description>Dev by addpoint.n</dc:description>
  <cp:lastModifiedBy>Randi Husemoen</cp:lastModifiedBy>
  <cp:revision>28</cp:revision>
  <cp:lastPrinted>2012-05-29T14:35:37Z</cp:lastPrinted>
  <dcterms:created xsi:type="dcterms:W3CDTF">2012-02-02T20:49:03Z</dcterms:created>
  <dcterms:modified xsi:type="dcterms:W3CDTF">2012-06-14T06:43:45Z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ev by">
    <vt:lpwstr>addpoint.no</vt:lpwstr>
  </property>
</Properties>
</file>